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336" r:id="rId4"/>
    <p:sldId id="333" r:id="rId5"/>
    <p:sldId id="334" r:id="rId6"/>
    <p:sldId id="335" r:id="rId7"/>
    <p:sldId id="332" r:id="rId8"/>
    <p:sldId id="312" r:id="rId9"/>
    <p:sldId id="313" r:id="rId10"/>
    <p:sldId id="314" r:id="rId11"/>
    <p:sldId id="316" r:id="rId12"/>
    <p:sldId id="315" r:id="rId13"/>
    <p:sldId id="318" r:id="rId14"/>
    <p:sldId id="319" r:id="rId15"/>
    <p:sldId id="320" r:id="rId16"/>
    <p:sldId id="321" r:id="rId17"/>
    <p:sldId id="323" r:id="rId18"/>
    <p:sldId id="322" r:id="rId19"/>
    <p:sldId id="317" r:id="rId20"/>
    <p:sldId id="337" r:id="rId21"/>
    <p:sldId id="338" r:id="rId22"/>
    <p:sldId id="339" r:id="rId23"/>
    <p:sldId id="340" r:id="rId24"/>
    <p:sldId id="269" r:id="rId25"/>
    <p:sldId id="324" r:id="rId26"/>
    <p:sldId id="300" r:id="rId27"/>
    <p:sldId id="301" r:id="rId28"/>
    <p:sldId id="288" r:id="rId29"/>
    <p:sldId id="289" r:id="rId30"/>
    <p:sldId id="290" r:id="rId31"/>
    <p:sldId id="291" r:id="rId32"/>
    <p:sldId id="326" r:id="rId33"/>
    <p:sldId id="310" r:id="rId34"/>
    <p:sldId id="331"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1771"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FC7BB36-6F48-42C5-8372-F595D5816F6E}" type="slidenum">
              <a:rPr lang="en-US"/>
              <a:pPr/>
              <a:t>‹#›</a:t>
            </a:fld>
            <a:endParaRPr lang="en-US" dirty="0"/>
          </a:p>
        </p:txBody>
      </p:sp>
    </p:spTree>
    <p:extLst>
      <p:ext uri="{BB962C8B-B14F-4D97-AF65-F5344CB8AC3E}">
        <p14:creationId xmlns:p14="http://schemas.microsoft.com/office/powerpoint/2010/main" val="214960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2E45EF2-14EA-4DA3-A20F-2C69C179913F}" type="slidenum">
              <a:rPr lang="en-US"/>
              <a:pPr/>
              <a:t>‹#›</a:t>
            </a:fld>
            <a:endParaRPr lang="en-US" dirty="0"/>
          </a:p>
        </p:txBody>
      </p:sp>
    </p:spTree>
    <p:extLst>
      <p:ext uri="{BB962C8B-B14F-4D97-AF65-F5344CB8AC3E}">
        <p14:creationId xmlns:p14="http://schemas.microsoft.com/office/powerpoint/2010/main" val="304250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9C560C8-C334-42AC-95AE-FEADDFCFF6A1}" type="slidenum">
              <a:rPr lang="en-US"/>
              <a:pPr/>
              <a:t>‹#›</a:t>
            </a:fld>
            <a:endParaRPr lang="en-US" dirty="0"/>
          </a:p>
        </p:txBody>
      </p:sp>
    </p:spTree>
    <p:extLst>
      <p:ext uri="{BB962C8B-B14F-4D97-AF65-F5344CB8AC3E}">
        <p14:creationId xmlns:p14="http://schemas.microsoft.com/office/powerpoint/2010/main" val="1346695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dirty="0"/>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9FD6CA84-266F-49D0-897B-54A3760D8378}" type="slidenum">
              <a:rPr lang="en-US"/>
              <a:pPr/>
              <a:t>‹#›</a:t>
            </a:fld>
            <a:endParaRPr lang="en-US" dirty="0"/>
          </a:p>
        </p:txBody>
      </p:sp>
    </p:spTree>
    <p:extLst>
      <p:ext uri="{BB962C8B-B14F-4D97-AF65-F5344CB8AC3E}">
        <p14:creationId xmlns:p14="http://schemas.microsoft.com/office/powerpoint/2010/main" val="857815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218940AD-DE96-430A-951F-70A3AFC13308}" type="slidenum">
              <a:rPr lang="en-US"/>
              <a:pPr/>
              <a:t>‹#›</a:t>
            </a:fld>
            <a:endParaRPr lang="en-US" dirty="0"/>
          </a:p>
        </p:txBody>
      </p:sp>
    </p:spTree>
    <p:extLst>
      <p:ext uri="{BB962C8B-B14F-4D97-AF65-F5344CB8AC3E}">
        <p14:creationId xmlns:p14="http://schemas.microsoft.com/office/powerpoint/2010/main" val="51430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5CB2003-115A-4740-8797-667B6ECE8B4F}" type="slidenum">
              <a:rPr lang="en-US"/>
              <a:pPr/>
              <a:t>‹#›</a:t>
            </a:fld>
            <a:endParaRPr lang="en-US" dirty="0"/>
          </a:p>
        </p:txBody>
      </p:sp>
    </p:spTree>
    <p:extLst>
      <p:ext uri="{BB962C8B-B14F-4D97-AF65-F5344CB8AC3E}">
        <p14:creationId xmlns:p14="http://schemas.microsoft.com/office/powerpoint/2010/main" val="100996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65B55BF-E66B-4C06-8394-CBDD883A6C25}" type="slidenum">
              <a:rPr lang="en-US"/>
              <a:pPr/>
              <a:t>‹#›</a:t>
            </a:fld>
            <a:endParaRPr lang="en-US" dirty="0"/>
          </a:p>
        </p:txBody>
      </p:sp>
    </p:spTree>
    <p:extLst>
      <p:ext uri="{BB962C8B-B14F-4D97-AF65-F5344CB8AC3E}">
        <p14:creationId xmlns:p14="http://schemas.microsoft.com/office/powerpoint/2010/main" val="263528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8A383BE-F98C-4A11-8938-F658BB867469}" type="slidenum">
              <a:rPr lang="en-US"/>
              <a:pPr/>
              <a:t>‹#›</a:t>
            </a:fld>
            <a:endParaRPr lang="en-US" dirty="0"/>
          </a:p>
        </p:txBody>
      </p:sp>
    </p:spTree>
    <p:extLst>
      <p:ext uri="{BB962C8B-B14F-4D97-AF65-F5344CB8AC3E}">
        <p14:creationId xmlns:p14="http://schemas.microsoft.com/office/powerpoint/2010/main" val="251324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502E07FB-88F6-4471-A00D-40EF7A3643A2}" type="slidenum">
              <a:rPr lang="en-US"/>
              <a:pPr/>
              <a:t>‹#›</a:t>
            </a:fld>
            <a:endParaRPr lang="en-US" dirty="0"/>
          </a:p>
        </p:txBody>
      </p:sp>
    </p:spTree>
    <p:extLst>
      <p:ext uri="{BB962C8B-B14F-4D97-AF65-F5344CB8AC3E}">
        <p14:creationId xmlns:p14="http://schemas.microsoft.com/office/powerpoint/2010/main" val="349017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447FBFC-44E7-4691-990E-C623FE779359}" type="slidenum">
              <a:rPr lang="en-US"/>
              <a:pPr/>
              <a:t>‹#›</a:t>
            </a:fld>
            <a:endParaRPr lang="en-US" dirty="0"/>
          </a:p>
        </p:txBody>
      </p:sp>
    </p:spTree>
    <p:extLst>
      <p:ext uri="{BB962C8B-B14F-4D97-AF65-F5344CB8AC3E}">
        <p14:creationId xmlns:p14="http://schemas.microsoft.com/office/powerpoint/2010/main" val="237634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3DE1B5A2-AC38-49DF-8AB4-AE4A92C0D2E3}" type="slidenum">
              <a:rPr lang="en-US"/>
              <a:pPr/>
              <a:t>‹#›</a:t>
            </a:fld>
            <a:endParaRPr lang="en-US" dirty="0"/>
          </a:p>
        </p:txBody>
      </p:sp>
    </p:spTree>
    <p:extLst>
      <p:ext uri="{BB962C8B-B14F-4D97-AF65-F5344CB8AC3E}">
        <p14:creationId xmlns:p14="http://schemas.microsoft.com/office/powerpoint/2010/main" val="35450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1809218-59F9-477E-9B01-73E5888AB5B3}" type="slidenum">
              <a:rPr lang="en-US"/>
              <a:pPr/>
              <a:t>‹#›</a:t>
            </a:fld>
            <a:endParaRPr lang="en-US" dirty="0"/>
          </a:p>
        </p:txBody>
      </p:sp>
    </p:spTree>
    <p:extLst>
      <p:ext uri="{BB962C8B-B14F-4D97-AF65-F5344CB8AC3E}">
        <p14:creationId xmlns:p14="http://schemas.microsoft.com/office/powerpoint/2010/main" val="341046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75E70D5-4BB2-4159-9CD0-9FB25864113D}" type="slidenum">
              <a:rPr lang="en-US"/>
              <a:pPr/>
              <a:t>‹#›</a:t>
            </a:fld>
            <a:endParaRPr lang="en-US" dirty="0"/>
          </a:p>
        </p:txBody>
      </p:sp>
    </p:spTree>
    <p:extLst>
      <p:ext uri="{BB962C8B-B14F-4D97-AF65-F5344CB8AC3E}">
        <p14:creationId xmlns:p14="http://schemas.microsoft.com/office/powerpoint/2010/main" val="363313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539C9A9-E034-4623-8742-2F4DE18A9A4E}"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800" dirty="0">
                <a:latin typeface="Garamond" pitchFamily="18" charset="0"/>
              </a:rPr>
              <a:t>Operating systems</a:t>
            </a:r>
          </a:p>
        </p:txBody>
      </p:sp>
      <p:sp>
        <p:nvSpPr>
          <p:cNvPr id="2051" name="Rectangle 3"/>
          <p:cNvSpPr>
            <a:spLocks noGrp="1" noChangeArrowheads="1"/>
          </p:cNvSpPr>
          <p:nvPr>
            <p:ph type="subTitle" idx="1"/>
          </p:nvPr>
        </p:nvSpPr>
        <p:spPr/>
        <p:txBody>
          <a:bodyPr/>
          <a:lstStyle/>
          <a:p>
            <a:r>
              <a:rPr lang="en-US" sz="2900" dirty="0">
                <a:latin typeface="Garamond" pitchFamily="18" charset="0"/>
              </a:rPr>
              <a:t>Lecture #3</a:t>
            </a:r>
          </a:p>
          <a:p>
            <a:r>
              <a:rPr lang="en-US" sz="2900" dirty="0">
                <a:latin typeface="Garamond" pitchFamily="18" charset="0"/>
              </a:rPr>
              <a:t>Modern OS characteristics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a:latin typeface="Garamond" pitchFamily="18" charset="0"/>
              </a:rPr>
              <a:t>Q </a:t>
            </a:r>
            <a:r>
              <a:rPr lang="ro-RO" dirty="0">
                <a:latin typeface="Garamond" pitchFamily="18" charset="0"/>
              </a:rPr>
              <a:t>4</a:t>
            </a:r>
            <a:endParaRPr lang="en-US" dirty="0">
              <a:latin typeface="Garamond" pitchFamily="18" charset="0"/>
            </a:endParaRPr>
          </a:p>
        </p:txBody>
      </p:sp>
      <p:sp>
        <p:nvSpPr>
          <p:cNvPr id="74755" name="Rectangle 3"/>
          <p:cNvSpPr>
            <a:spLocks noGrp="1" noChangeArrowheads="1"/>
          </p:cNvSpPr>
          <p:nvPr>
            <p:ph type="body" idx="1"/>
          </p:nvPr>
        </p:nvSpPr>
        <p:spPr/>
        <p:txBody>
          <a:bodyPr/>
          <a:lstStyle/>
          <a:p>
            <a:r>
              <a:rPr lang="ro-RO">
                <a:latin typeface="Garamond" pitchFamily="18" charset="0"/>
              </a:rPr>
              <a:t>whoisloggedon </a:t>
            </a:r>
            <a:r>
              <a:rPr lang="en-US">
                <a:latin typeface="Garamond" pitchFamily="18" charset="0"/>
              </a:rPr>
              <a:t>| sort</a:t>
            </a:r>
          </a:p>
          <a:p>
            <a:r>
              <a:rPr lang="en-US">
                <a:latin typeface="Garamond" pitchFamily="18" charset="0"/>
              </a:rPr>
              <a:t>who |sort</a:t>
            </a:r>
          </a:p>
          <a:p>
            <a:r>
              <a:rPr lang="en-US">
                <a:latin typeface="Garamond" pitchFamily="18" charset="0"/>
              </a:rPr>
              <a:t>whois | sort</a:t>
            </a:r>
          </a:p>
          <a:p>
            <a:r>
              <a:rPr lang="en-US">
                <a:latin typeface="Garamond" pitchFamily="18" charset="0"/>
              </a:rPr>
              <a:t>id | sort</a:t>
            </a:r>
          </a:p>
        </p:txBody>
      </p:sp>
      <p:sp>
        <p:nvSpPr>
          <p:cNvPr id="74756" name="Text Box 4"/>
          <p:cNvSpPr txBox="1">
            <a:spLocks noChangeArrowheads="1"/>
          </p:cNvSpPr>
          <p:nvPr/>
        </p:nvSpPr>
        <p:spPr bwMode="auto">
          <a:xfrm>
            <a:off x="669925" y="4116388"/>
            <a:ext cx="79406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t>In order to see who is connected to the system</a:t>
            </a:r>
            <a:r>
              <a:rPr lang="ro-RO" sz="2400" dirty="0"/>
              <a:t>,</a:t>
            </a:r>
            <a:r>
              <a:rPr lang="en-US" sz="2400" dirty="0"/>
              <a:t> and the result sorted by </a:t>
            </a:r>
            <a:r>
              <a:rPr lang="ro-RO" sz="2400" b="1" dirty="0"/>
              <a:t>user id, </a:t>
            </a:r>
            <a:r>
              <a:rPr lang="en-US" sz="2400" dirty="0"/>
              <a:t>what command we may use</a:t>
            </a:r>
            <a:r>
              <a:rPr lang="ro-RO" sz="2400" dirty="0"/>
              <a:t>?</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latin typeface="Garamond" pitchFamily="18" charset="0"/>
              </a:rPr>
              <a:t>Q 5</a:t>
            </a:r>
          </a:p>
        </p:txBody>
      </p:sp>
      <p:sp>
        <p:nvSpPr>
          <p:cNvPr id="76803" name="Rectangle 3"/>
          <p:cNvSpPr>
            <a:spLocks noGrp="1" noChangeArrowheads="1"/>
          </p:cNvSpPr>
          <p:nvPr>
            <p:ph type="body" idx="1"/>
          </p:nvPr>
        </p:nvSpPr>
        <p:spPr/>
        <p:txBody>
          <a:bodyPr/>
          <a:lstStyle/>
          <a:p>
            <a:r>
              <a:rPr lang="ro-RO" dirty="0">
                <a:latin typeface="Garamond" pitchFamily="18" charset="0"/>
              </a:rPr>
              <a:t>chmod g</a:t>
            </a:r>
            <a:r>
              <a:rPr lang="en-US" dirty="0">
                <a:latin typeface="Garamond" pitchFamily="18" charset="0"/>
              </a:rPr>
              <a:t>+x</a:t>
            </a:r>
            <a:r>
              <a:rPr lang="ro-RO" dirty="0">
                <a:latin typeface="Garamond" pitchFamily="18" charset="0"/>
              </a:rPr>
              <a:t> fisier</a:t>
            </a:r>
            <a:endParaRPr lang="en-US" dirty="0">
              <a:latin typeface="Garamond" pitchFamily="18" charset="0"/>
            </a:endParaRPr>
          </a:p>
          <a:p>
            <a:r>
              <a:rPr lang="ro-RO" dirty="0">
                <a:latin typeface="Garamond" pitchFamily="18" charset="0"/>
              </a:rPr>
              <a:t>chmod </a:t>
            </a:r>
            <a:r>
              <a:rPr lang="en-US" dirty="0">
                <a:latin typeface="Garamond" pitchFamily="18" charset="0"/>
              </a:rPr>
              <a:t>u-e</a:t>
            </a:r>
            <a:r>
              <a:rPr lang="ro-RO" dirty="0">
                <a:latin typeface="Garamond" pitchFamily="18" charset="0"/>
              </a:rPr>
              <a:t> fisier</a:t>
            </a:r>
            <a:endParaRPr lang="en-US" dirty="0">
              <a:latin typeface="Garamond" pitchFamily="18" charset="0"/>
            </a:endParaRPr>
          </a:p>
          <a:p>
            <a:r>
              <a:rPr lang="ro-RO" dirty="0">
                <a:latin typeface="Garamond" pitchFamily="18" charset="0"/>
              </a:rPr>
              <a:t>chmod </a:t>
            </a:r>
            <a:r>
              <a:rPr lang="en-US" dirty="0" err="1">
                <a:latin typeface="Garamond" pitchFamily="18" charset="0"/>
              </a:rPr>
              <a:t>g+e</a:t>
            </a:r>
            <a:r>
              <a:rPr lang="ro-RO" dirty="0">
                <a:latin typeface="Garamond" pitchFamily="18" charset="0"/>
              </a:rPr>
              <a:t> fisier</a:t>
            </a:r>
            <a:endParaRPr lang="en-US" dirty="0">
              <a:latin typeface="Garamond" pitchFamily="18" charset="0"/>
            </a:endParaRPr>
          </a:p>
          <a:p>
            <a:r>
              <a:rPr lang="ro-RO" dirty="0">
                <a:latin typeface="Garamond" pitchFamily="18" charset="0"/>
              </a:rPr>
              <a:t>chmod </a:t>
            </a:r>
            <a:r>
              <a:rPr lang="en-US" dirty="0" err="1">
                <a:latin typeface="Garamond" pitchFamily="18" charset="0"/>
              </a:rPr>
              <a:t>o+x</a:t>
            </a:r>
            <a:r>
              <a:rPr lang="ro-RO" dirty="0">
                <a:latin typeface="Garamond" pitchFamily="18" charset="0"/>
              </a:rPr>
              <a:t> fisier</a:t>
            </a:r>
            <a:endParaRPr lang="en-US" dirty="0">
              <a:latin typeface="Garamond" pitchFamily="18" charset="0"/>
            </a:endParaRPr>
          </a:p>
        </p:txBody>
      </p:sp>
      <p:sp>
        <p:nvSpPr>
          <p:cNvPr id="76804" name="Text Box 4"/>
          <p:cNvSpPr txBox="1">
            <a:spLocks noChangeArrowheads="1"/>
          </p:cNvSpPr>
          <p:nvPr/>
        </p:nvSpPr>
        <p:spPr bwMode="auto">
          <a:xfrm>
            <a:off x="669925" y="4116388"/>
            <a:ext cx="82454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t>Which of the above commands will grant </a:t>
            </a:r>
            <a:r>
              <a:rPr lang="en-US" sz="2400" b="1" dirty="0"/>
              <a:t>execution</a:t>
            </a:r>
            <a:r>
              <a:rPr lang="en-US" sz="2400" dirty="0"/>
              <a:t> right for the group</a:t>
            </a:r>
            <a:r>
              <a:rPr lang="ro-RO" sz="2400" dirty="0"/>
              <a:t>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a:latin typeface="Garamond" pitchFamily="18" charset="0"/>
              </a:rPr>
              <a:t>Q 6</a:t>
            </a:r>
          </a:p>
        </p:txBody>
      </p:sp>
      <p:sp>
        <p:nvSpPr>
          <p:cNvPr id="75779" name="Rectangle 3"/>
          <p:cNvSpPr>
            <a:spLocks noGrp="1" noChangeArrowheads="1"/>
          </p:cNvSpPr>
          <p:nvPr>
            <p:ph type="body" idx="1"/>
          </p:nvPr>
        </p:nvSpPr>
        <p:spPr/>
        <p:txBody>
          <a:bodyPr/>
          <a:lstStyle/>
          <a:p>
            <a:r>
              <a:rPr lang="ro-RO">
                <a:latin typeface="Garamond" pitchFamily="18" charset="0"/>
              </a:rPr>
              <a:t>chmod 742 fisier</a:t>
            </a:r>
            <a:endParaRPr lang="en-US">
              <a:latin typeface="Garamond" pitchFamily="18" charset="0"/>
            </a:endParaRPr>
          </a:p>
          <a:p>
            <a:r>
              <a:rPr lang="ro-RO">
                <a:latin typeface="Garamond" pitchFamily="18" charset="0"/>
              </a:rPr>
              <a:t>chmod 754 fisier</a:t>
            </a:r>
            <a:endParaRPr lang="en-US">
              <a:latin typeface="Garamond" pitchFamily="18" charset="0"/>
            </a:endParaRPr>
          </a:p>
          <a:p>
            <a:r>
              <a:rPr lang="ro-RO">
                <a:latin typeface="Garamond" pitchFamily="18" charset="0"/>
              </a:rPr>
              <a:t>chmod 764 fisier</a:t>
            </a:r>
            <a:endParaRPr lang="en-US">
              <a:latin typeface="Garamond" pitchFamily="18" charset="0"/>
            </a:endParaRPr>
          </a:p>
          <a:p>
            <a:r>
              <a:rPr lang="ro-RO">
                <a:latin typeface="Garamond" pitchFamily="18" charset="0"/>
              </a:rPr>
              <a:t>chmod 731 fisier</a:t>
            </a:r>
            <a:endParaRPr lang="en-US">
              <a:latin typeface="Garamond" pitchFamily="18" charset="0"/>
            </a:endParaRPr>
          </a:p>
        </p:txBody>
      </p:sp>
      <p:sp>
        <p:nvSpPr>
          <p:cNvPr id="75780" name="Text Box 4"/>
          <p:cNvSpPr txBox="1">
            <a:spLocks noChangeArrowheads="1"/>
          </p:cNvSpPr>
          <p:nvPr/>
        </p:nvSpPr>
        <p:spPr bwMode="auto">
          <a:xfrm>
            <a:off x="669925" y="4116388"/>
            <a:ext cx="82454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t>Which of the above commands will grant rights for </a:t>
            </a:r>
            <a:r>
              <a:rPr lang="en-US" sz="2400" b="1" dirty="0"/>
              <a:t>read, write, execution</a:t>
            </a:r>
            <a:r>
              <a:rPr lang="ro-RO" sz="2400" dirty="0"/>
              <a:t> </a:t>
            </a:r>
            <a:r>
              <a:rPr lang="en-US" sz="2400" dirty="0"/>
              <a:t>for user</a:t>
            </a:r>
            <a:r>
              <a:rPr lang="ro-RO" sz="2400" dirty="0"/>
              <a:t>, </a:t>
            </a:r>
            <a:r>
              <a:rPr lang="en-US" sz="2400" dirty="0"/>
              <a:t>rights for </a:t>
            </a:r>
            <a:r>
              <a:rPr lang="en-US" sz="2400" b="1" dirty="0"/>
              <a:t>read</a:t>
            </a:r>
            <a:r>
              <a:rPr lang="ro-RO" sz="2400" b="1" dirty="0"/>
              <a:t> </a:t>
            </a:r>
            <a:r>
              <a:rPr lang="en-US" sz="2400" dirty="0"/>
              <a:t>and</a:t>
            </a:r>
            <a:r>
              <a:rPr lang="ro-RO" sz="2400" dirty="0"/>
              <a:t> </a:t>
            </a:r>
            <a:r>
              <a:rPr lang="en-US" sz="2400" b="1" dirty="0"/>
              <a:t>write</a:t>
            </a:r>
            <a:r>
              <a:rPr lang="ro-RO" sz="2400" dirty="0"/>
              <a:t> </a:t>
            </a:r>
            <a:r>
              <a:rPr lang="en-US" sz="2400" dirty="0"/>
              <a:t>for the group and right for </a:t>
            </a:r>
            <a:r>
              <a:rPr lang="en-US" sz="2400" b="1" dirty="0"/>
              <a:t>read</a:t>
            </a:r>
            <a:r>
              <a:rPr lang="ro-RO" sz="2400" dirty="0"/>
              <a:t> </a:t>
            </a:r>
            <a:r>
              <a:rPr lang="en-US" sz="2400" dirty="0"/>
              <a:t>for others</a:t>
            </a:r>
            <a:r>
              <a:rPr lang="ro-RO" sz="2400" dirty="0"/>
              <a: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a:latin typeface="Garamond" pitchFamily="18" charset="0"/>
              </a:rPr>
              <a:t>Control characters in </a:t>
            </a:r>
            <a:r>
              <a:rPr lang="ro-RO" dirty="0">
                <a:latin typeface="Garamond" pitchFamily="18" charset="0"/>
              </a:rPr>
              <a:t>UNIX</a:t>
            </a:r>
            <a:r>
              <a:rPr lang="en-US" dirty="0">
                <a:latin typeface="Garamond" pitchFamily="18" charset="0"/>
              </a:rPr>
              <a:t>/Linux</a:t>
            </a:r>
          </a:p>
        </p:txBody>
      </p:sp>
      <p:sp>
        <p:nvSpPr>
          <p:cNvPr id="78851" name="Rectangle 3"/>
          <p:cNvSpPr>
            <a:spLocks noGrp="1" noChangeArrowheads="1"/>
          </p:cNvSpPr>
          <p:nvPr>
            <p:ph type="body" idx="1"/>
          </p:nvPr>
        </p:nvSpPr>
        <p:spPr>
          <a:xfrm>
            <a:off x="457200" y="1295400"/>
            <a:ext cx="8229600" cy="5334000"/>
          </a:xfrm>
        </p:spPr>
        <p:txBody>
          <a:bodyPr/>
          <a:lstStyle/>
          <a:p>
            <a:pPr>
              <a:lnSpc>
                <a:spcPct val="80000"/>
              </a:lnSpc>
            </a:pPr>
            <a:r>
              <a:rPr lang="en-US" sz="2000" dirty="0">
                <a:latin typeface="Garamond" pitchFamily="18" charset="0"/>
              </a:rPr>
              <a:t>So called </a:t>
            </a:r>
            <a:r>
              <a:rPr lang="ro-RO" sz="2000" dirty="0">
                <a:latin typeface="Garamond" pitchFamily="18" charset="0"/>
              </a:rPr>
              <a:t>control</a:t>
            </a:r>
            <a:r>
              <a:rPr lang="en-US" sz="2000" dirty="0">
                <a:latin typeface="Garamond" pitchFamily="18" charset="0"/>
              </a:rPr>
              <a:t> characters are used to perform some functions</a:t>
            </a:r>
            <a:r>
              <a:rPr lang="ro-RO" sz="2000" dirty="0">
                <a:latin typeface="Garamond" pitchFamily="18" charset="0"/>
              </a:rPr>
              <a:t>, </a:t>
            </a:r>
            <a:r>
              <a:rPr lang="en-US" sz="2000" dirty="0">
                <a:latin typeface="Garamond" pitchFamily="18" charset="0"/>
              </a:rPr>
              <a:t>like stopping or continuing displaying on the screen</a:t>
            </a:r>
            <a:r>
              <a:rPr lang="ro-RO" sz="2000" dirty="0">
                <a:latin typeface="Garamond" pitchFamily="18" charset="0"/>
              </a:rPr>
              <a:t>, </a:t>
            </a:r>
            <a:r>
              <a:rPr lang="en-US" sz="2000" dirty="0">
                <a:latin typeface="Garamond" pitchFamily="18" charset="0"/>
              </a:rPr>
              <a:t>terminating program execution</a:t>
            </a:r>
            <a:r>
              <a:rPr lang="ro-RO" sz="2000" dirty="0">
                <a:latin typeface="Garamond" pitchFamily="18" charset="0"/>
              </a:rPr>
              <a:t>, etc.</a:t>
            </a:r>
            <a:endParaRPr lang="en-US" sz="2000" dirty="0">
              <a:latin typeface="Garamond" pitchFamily="18" charset="0"/>
            </a:endParaRPr>
          </a:p>
          <a:p>
            <a:pPr>
              <a:lnSpc>
                <a:spcPct val="80000"/>
              </a:lnSpc>
            </a:pPr>
            <a:r>
              <a:rPr lang="en-US" sz="2000" dirty="0">
                <a:latin typeface="Garamond" pitchFamily="18" charset="0"/>
              </a:rPr>
              <a:t>Most of PC keyboards have two control keys</a:t>
            </a:r>
            <a:r>
              <a:rPr lang="ro-RO" sz="2000" dirty="0">
                <a:latin typeface="Garamond" pitchFamily="18" charset="0"/>
              </a:rPr>
              <a:t> (</a:t>
            </a:r>
            <a:r>
              <a:rPr lang="ro-RO" sz="2000" b="1" dirty="0">
                <a:latin typeface="Garamond" pitchFamily="18" charset="0"/>
              </a:rPr>
              <a:t>Ctrl</a:t>
            </a:r>
            <a:r>
              <a:rPr lang="en-US" sz="2000" b="1" dirty="0">
                <a:latin typeface="Garamond" pitchFamily="18" charset="0"/>
              </a:rPr>
              <a:t> keys</a:t>
            </a:r>
            <a:r>
              <a:rPr lang="ro-RO" sz="2000" dirty="0">
                <a:latin typeface="Garamond" pitchFamily="18" charset="0"/>
              </a:rPr>
              <a:t>), </a:t>
            </a:r>
            <a:r>
              <a:rPr lang="en-US" sz="2000" dirty="0">
                <a:latin typeface="Garamond" pitchFamily="18" charset="0"/>
              </a:rPr>
              <a:t>left down, respectively right down</a:t>
            </a:r>
            <a:r>
              <a:rPr lang="ro-RO" sz="2000" dirty="0">
                <a:latin typeface="Garamond" pitchFamily="18" charset="0"/>
              </a:rPr>
              <a:t>. </a:t>
            </a:r>
            <a:r>
              <a:rPr lang="en-US" sz="2000" dirty="0">
                <a:latin typeface="Garamond" pitchFamily="18" charset="0"/>
              </a:rPr>
              <a:t>When it is displayed on the screen, the </a:t>
            </a:r>
            <a:r>
              <a:rPr lang="ro-RO" sz="2000" dirty="0">
                <a:latin typeface="Garamond" pitchFamily="18" charset="0"/>
              </a:rPr>
              <a:t>Ctrl</a:t>
            </a:r>
            <a:r>
              <a:rPr lang="en-US" sz="2000" dirty="0">
                <a:latin typeface="Garamond" pitchFamily="18" charset="0"/>
              </a:rPr>
              <a:t> key is represented as a caret sign:</a:t>
            </a:r>
            <a:r>
              <a:rPr lang="ro-RO" sz="2000" dirty="0">
                <a:latin typeface="Garamond" pitchFamily="18" charset="0"/>
              </a:rPr>
              <a:t> </a:t>
            </a:r>
            <a:r>
              <a:rPr lang="en-US" sz="2000" b="1" dirty="0">
                <a:latin typeface="Garamond" pitchFamily="18" charset="0"/>
              </a:rPr>
              <a:t>^</a:t>
            </a:r>
          </a:p>
          <a:p>
            <a:pPr>
              <a:lnSpc>
                <a:spcPct val="80000"/>
              </a:lnSpc>
              <a:buFontTx/>
              <a:buNone/>
            </a:pPr>
            <a:r>
              <a:rPr lang="en-US" sz="2000" dirty="0">
                <a:latin typeface="Garamond" pitchFamily="18" charset="0"/>
              </a:rPr>
              <a:t>	</a:t>
            </a:r>
            <a:endParaRPr lang="ro-RO" sz="2000" dirty="0">
              <a:latin typeface="Garamond" pitchFamily="18" charset="0"/>
            </a:endParaRPr>
          </a:p>
          <a:p>
            <a:pPr>
              <a:lnSpc>
                <a:spcPct val="80000"/>
              </a:lnSpc>
              <a:buFontTx/>
              <a:buNone/>
            </a:pPr>
            <a:r>
              <a:rPr lang="en-US" sz="2000" dirty="0">
                <a:latin typeface="Garamond" pitchFamily="18" charset="0"/>
              </a:rPr>
              <a:t>Control characters examples:</a:t>
            </a:r>
          </a:p>
          <a:p>
            <a:pPr>
              <a:lnSpc>
                <a:spcPct val="80000"/>
              </a:lnSpc>
              <a:buFontTx/>
              <a:buNone/>
            </a:pPr>
            <a:r>
              <a:rPr lang="en-US" sz="2000" dirty="0">
                <a:latin typeface="Garamond" pitchFamily="18" charset="0"/>
              </a:rPr>
              <a:t>-</a:t>
            </a:r>
            <a:r>
              <a:rPr lang="en-US" sz="2000" b="1" dirty="0">
                <a:latin typeface="Garamond" pitchFamily="18" charset="0"/>
              </a:rPr>
              <a:t>Ctrl-</a:t>
            </a:r>
            <a:r>
              <a:rPr lang="ro-RO" sz="2000" b="1" dirty="0">
                <a:latin typeface="Garamond" pitchFamily="18" charset="0"/>
              </a:rPr>
              <a:t>s</a:t>
            </a:r>
            <a:r>
              <a:rPr lang="en-US" sz="2000" dirty="0">
                <a:latin typeface="Garamond" pitchFamily="18" charset="0"/>
              </a:rPr>
              <a:t> – it stops displaying on the screen</a:t>
            </a:r>
            <a:endParaRPr lang="ro-RO" sz="2000" dirty="0">
              <a:latin typeface="Garamond" pitchFamily="18" charset="0"/>
            </a:endParaRPr>
          </a:p>
          <a:p>
            <a:pPr>
              <a:lnSpc>
                <a:spcPct val="80000"/>
              </a:lnSpc>
              <a:buFontTx/>
              <a:buNone/>
            </a:pPr>
            <a:r>
              <a:rPr lang="en-US" sz="2000" dirty="0">
                <a:latin typeface="Garamond" pitchFamily="18" charset="0"/>
              </a:rPr>
              <a:t>-</a:t>
            </a:r>
            <a:r>
              <a:rPr lang="en-US" sz="2000" b="1" dirty="0">
                <a:latin typeface="Garamond" pitchFamily="18" charset="0"/>
              </a:rPr>
              <a:t>Ctrl-</a:t>
            </a:r>
            <a:r>
              <a:rPr lang="ro-RO" sz="2000" b="1" dirty="0">
                <a:latin typeface="Garamond" pitchFamily="18" charset="0"/>
              </a:rPr>
              <a:t>q</a:t>
            </a:r>
            <a:r>
              <a:rPr lang="en-US" sz="2000" dirty="0">
                <a:latin typeface="Garamond" pitchFamily="18" charset="0"/>
              </a:rPr>
              <a:t> –</a:t>
            </a:r>
            <a:r>
              <a:rPr lang="ro-RO" sz="2000" dirty="0">
                <a:latin typeface="Garamond" pitchFamily="18" charset="0"/>
              </a:rPr>
              <a:t> </a:t>
            </a:r>
            <a:r>
              <a:rPr lang="en-US" sz="2000" dirty="0">
                <a:latin typeface="Garamond" pitchFamily="18" charset="0"/>
              </a:rPr>
              <a:t>it continues displaying on the screen </a:t>
            </a:r>
            <a:r>
              <a:rPr lang="ro-RO" sz="2000" dirty="0">
                <a:latin typeface="Garamond" pitchFamily="18" charset="0"/>
              </a:rPr>
              <a:t>(</a:t>
            </a:r>
            <a:r>
              <a:rPr lang="en-US" sz="2000" dirty="0">
                <a:latin typeface="Garamond" pitchFamily="18" charset="0"/>
              </a:rPr>
              <a:t>stopped with</a:t>
            </a:r>
            <a:r>
              <a:rPr lang="ro-RO" sz="2000" dirty="0">
                <a:latin typeface="Garamond" pitchFamily="18" charset="0"/>
              </a:rPr>
              <a:t> Ctrl-s)</a:t>
            </a:r>
          </a:p>
          <a:p>
            <a:pPr>
              <a:lnSpc>
                <a:spcPct val="80000"/>
              </a:lnSpc>
              <a:buFontTx/>
              <a:buNone/>
            </a:pPr>
            <a:r>
              <a:rPr lang="en-US" sz="2000" dirty="0">
                <a:latin typeface="Garamond" pitchFamily="18" charset="0"/>
              </a:rPr>
              <a:t>-</a:t>
            </a:r>
            <a:r>
              <a:rPr lang="en-US" sz="2000" b="1" dirty="0">
                <a:latin typeface="Garamond" pitchFamily="18" charset="0"/>
              </a:rPr>
              <a:t>Ctrl-</a:t>
            </a:r>
            <a:r>
              <a:rPr lang="ro-RO" sz="2000" b="1" dirty="0">
                <a:latin typeface="Garamond" pitchFamily="18" charset="0"/>
              </a:rPr>
              <a:t>c</a:t>
            </a:r>
            <a:r>
              <a:rPr lang="en-US" sz="2000" b="1" dirty="0">
                <a:latin typeface="Garamond" pitchFamily="18" charset="0"/>
              </a:rPr>
              <a:t> </a:t>
            </a:r>
            <a:r>
              <a:rPr lang="en-US" sz="2000" dirty="0">
                <a:latin typeface="Garamond" pitchFamily="18" charset="0"/>
              </a:rPr>
              <a:t>–</a:t>
            </a:r>
            <a:r>
              <a:rPr lang="ro-RO" sz="2000" dirty="0">
                <a:latin typeface="Garamond" pitchFamily="18" charset="0"/>
              </a:rPr>
              <a:t> </a:t>
            </a:r>
            <a:r>
              <a:rPr lang="en-US" sz="2000" dirty="0">
                <a:latin typeface="Garamond" pitchFamily="18" charset="0"/>
              </a:rPr>
              <a:t>it stops the current activity and it is used to stop processes and displays on the screen</a:t>
            </a:r>
            <a:r>
              <a:rPr lang="ro-RO" sz="2000" dirty="0">
                <a:latin typeface="Garamond" pitchFamily="18" charset="0"/>
              </a:rPr>
              <a:t>.</a:t>
            </a:r>
          </a:p>
          <a:p>
            <a:pPr>
              <a:lnSpc>
                <a:spcPct val="80000"/>
              </a:lnSpc>
              <a:buFontTx/>
              <a:buNone/>
            </a:pPr>
            <a:r>
              <a:rPr lang="en-US" sz="2000" dirty="0">
                <a:latin typeface="Garamond" pitchFamily="18" charset="0"/>
              </a:rPr>
              <a:t>-</a:t>
            </a:r>
            <a:r>
              <a:rPr lang="en-US" sz="2000" b="1" dirty="0">
                <a:latin typeface="Garamond" pitchFamily="18" charset="0"/>
              </a:rPr>
              <a:t>Ctrl-</a:t>
            </a:r>
            <a:r>
              <a:rPr lang="ro-RO" sz="2000" b="1" dirty="0">
                <a:latin typeface="Garamond" pitchFamily="18" charset="0"/>
              </a:rPr>
              <a:t>d</a:t>
            </a:r>
            <a:r>
              <a:rPr lang="en-US" sz="2000" b="1" dirty="0">
                <a:latin typeface="Garamond" pitchFamily="18" charset="0"/>
              </a:rPr>
              <a:t> </a:t>
            </a:r>
            <a:r>
              <a:rPr lang="en-US" sz="2000" dirty="0">
                <a:latin typeface="Garamond" pitchFamily="18" charset="0"/>
              </a:rPr>
              <a:t>–</a:t>
            </a:r>
            <a:r>
              <a:rPr lang="ro-RO" sz="2000" dirty="0">
                <a:latin typeface="Garamond" pitchFamily="18" charset="0"/>
              </a:rPr>
              <a:t> </a:t>
            </a:r>
            <a:r>
              <a:rPr lang="en-US" sz="2000" dirty="0">
                <a:latin typeface="Garamond" pitchFamily="18" charset="0"/>
              </a:rPr>
              <a:t>means the end of file or exit, used to get out of some </a:t>
            </a:r>
            <a:r>
              <a:rPr lang="ro-RO" sz="2000" dirty="0">
                <a:latin typeface="Garamond" pitchFamily="18" charset="0"/>
              </a:rPr>
              <a:t>Unix</a:t>
            </a:r>
            <a:r>
              <a:rPr lang="en-US" sz="2000" dirty="0">
                <a:latin typeface="Garamond" pitchFamily="18" charset="0"/>
              </a:rPr>
              <a:t> utilities</a:t>
            </a:r>
            <a:r>
              <a:rPr lang="ro-RO" sz="2000" dirty="0">
                <a:latin typeface="Garamond" pitchFamily="18" charset="0"/>
              </a:rPr>
              <a:t>, </a:t>
            </a:r>
            <a:r>
              <a:rPr lang="en-US" sz="2000" dirty="0">
                <a:latin typeface="Garamond" pitchFamily="18" charset="0"/>
              </a:rPr>
              <a:t>exit from a terminal window or for </a:t>
            </a:r>
            <a:r>
              <a:rPr lang="ro-RO" sz="2000" i="1" dirty="0">
                <a:latin typeface="Garamond" pitchFamily="18" charset="0"/>
              </a:rPr>
              <a:t>logout</a:t>
            </a:r>
            <a:r>
              <a:rPr lang="ro-RO" sz="2000" dirty="0">
                <a:latin typeface="Garamond" pitchFamily="18" charset="0"/>
              </a:rPr>
              <a:t>.</a:t>
            </a:r>
          </a:p>
          <a:p>
            <a:pPr>
              <a:lnSpc>
                <a:spcPct val="80000"/>
              </a:lnSpc>
              <a:buFontTx/>
              <a:buNone/>
            </a:pPr>
            <a:r>
              <a:rPr lang="en-US" sz="2000" dirty="0">
                <a:latin typeface="Garamond" pitchFamily="18" charset="0"/>
              </a:rPr>
              <a:t>-</a:t>
            </a:r>
            <a:r>
              <a:rPr lang="en-US" sz="2000" b="1" dirty="0">
                <a:latin typeface="Garamond" pitchFamily="18" charset="0"/>
              </a:rPr>
              <a:t>Ctrl-</a:t>
            </a:r>
            <a:r>
              <a:rPr lang="ro-RO" sz="2000" b="1" dirty="0">
                <a:latin typeface="Garamond" pitchFamily="18" charset="0"/>
              </a:rPr>
              <a:t>u</a:t>
            </a:r>
            <a:r>
              <a:rPr lang="en-US" sz="2000" b="1" dirty="0">
                <a:latin typeface="Garamond" pitchFamily="18" charset="0"/>
              </a:rPr>
              <a:t> </a:t>
            </a:r>
            <a:r>
              <a:rPr lang="en-US" sz="2000" dirty="0">
                <a:latin typeface="Garamond" pitchFamily="18" charset="0"/>
              </a:rPr>
              <a:t>–</a:t>
            </a:r>
            <a:r>
              <a:rPr lang="ro-RO" sz="2000" dirty="0">
                <a:latin typeface="Garamond" pitchFamily="18" charset="0"/>
              </a:rPr>
              <a:t> </a:t>
            </a:r>
            <a:r>
              <a:rPr lang="en-US" sz="2000" dirty="0">
                <a:latin typeface="Garamond" pitchFamily="18" charset="0"/>
              </a:rPr>
              <a:t>it erases the command line</a:t>
            </a:r>
            <a:r>
              <a:rPr lang="ro-RO" sz="2000" dirty="0">
                <a:latin typeface="Garamond" pitchFamily="18" charset="0"/>
              </a:rPr>
              <a:t>,</a:t>
            </a:r>
            <a:r>
              <a:rPr lang="en-US" sz="2000" dirty="0">
                <a:latin typeface="Garamond" pitchFamily="18" charset="0"/>
              </a:rPr>
              <a:t> being a quick way to erase a command line we don’t want to execute anymore</a:t>
            </a:r>
            <a:r>
              <a:rPr lang="ro-RO" sz="2000" dirty="0">
                <a:latin typeface="Garamond" pitchFamily="18" charset="0"/>
              </a:rPr>
              <a:t>.</a:t>
            </a:r>
          </a:p>
          <a:p>
            <a:pPr>
              <a:lnSpc>
                <a:spcPct val="80000"/>
              </a:lnSpc>
              <a:buFontTx/>
              <a:buNone/>
            </a:pPr>
            <a:r>
              <a:rPr lang="en-US" sz="2000" dirty="0">
                <a:latin typeface="Garamond" pitchFamily="18" charset="0"/>
              </a:rPr>
              <a:t>-</a:t>
            </a:r>
            <a:r>
              <a:rPr lang="en-US" sz="2000" b="1" dirty="0">
                <a:latin typeface="Garamond" pitchFamily="18" charset="0"/>
              </a:rPr>
              <a:t>Ctrl-</a:t>
            </a:r>
            <a:r>
              <a:rPr lang="ro-RO" sz="2000" b="1" dirty="0">
                <a:latin typeface="Garamond" pitchFamily="18" charset="0"/>
              </a:rPr>
              <a:t>w</a:t>
            </a:r>
            <a:r>
              <a:rPr lang="en-US" sz="2000" b="1" dirty="0">
                <a:latin typeface="Garamond" pitchFamily="18" charset="0"/>
              </a:rPr>
              <a:t> </a:t>
            </a:r>
            <a:r>
              <a:rPr lang="en-US" sz="2000" dirty="0">
                <a:latin typeface="Garamond" pitchFamily="18" charset="0"/>
              </a:rPr>
              <a:t>–</a:t>
            </a:r>
            <a:r>
              <a:rPr lang="ro-RO" sz="2000" dirty="0">
                <a:latin typeface="Garamond" pitchFamily="18" charset="0"/>
              </a:rPr>
              <a:t> </a:t>
            </a:r>
            <a:r>
              <a:rPr lang="en-US" sz="2000" dirty="0">
                <a:latin typeface="Garamond" pitchFamily="18" charset="0"/>
              </a:rPr>
              <a:t>it erases the last word inserted to the command line</a:t>
            </a:r>
            <a:endParaRPr lang="ro-RO" sz="2000" dirty="0">
              <a:latin typeface="Garamond" pitchFamily="18" charset="0"/>
            </a:endParaRPr>
          </a:p>
          <a:p>
            <a:pPr>
              <a:lnSpc>
                <a:spcPct val="80000"/>
              </a:lnSpc>
              <a:buFontTx/>
              <a:buNone/>
            </a:pPr>
            <a:r>
              <a:rPr lang="en-US" sz="2000" dirty="0">
                <a:latin typeface="Garamond" pitchFamily="18" charset="0"/>
              </a:rPr>
              <a:t>-</a:t>
            </a:r>
            <a:r>
              <a:rPr lang="en-US" sz="2000" b="1" dirty="0">
                <a:latin typeface="Garamond" pitchFamily="18" charset="0"/>
              </a:rPr>
              <a:t>Ctrl-</a:t>
            </a:r>
            <a:r>
              <a:rPr lang="ro-RO" sz="2000" b="1" dirty="0">
                <a:latin typeface="Garamond" pitchFamily="18" charset="0"/>
              </a:rPr>
              <a:t>h</a:t>
            </a:r>
            <a:r>
              <a:rPr lang="en-US" sz="2000" dirty="0">
                <a:latin typeface="Garamond" pitchFamily="18" charset="0"/>
              </a:rPr>
              <a:t> –</a:t>
            </a:r>
            <a:r>
              <a:rPr lang="ro-RO" sz="2000" dirty="0">
                <a:latin typeface="Garamond" pitchFamily="18" charset="0"/>
              </a:rPr>
              <a:t> </a:t>
            </a:r>
            <a:r>
              <a:rPr lang="en-US" sz="2000" dirty="0">
                <a:latin typeface="Garamond" pitchFamily="18" charset="0"/>
              </a:rPr>
              <a:t>it erases the last character inserted to the command line</a:t>
            </a:r>
            <a:r>
              <a:rPr lang="ro-RO" sz="2000" dirty="0">
                <a:latin typeface="Garamond" pitchFamily="18" charset="0"/>
              </a:rPr>
              <a:t>, </a:t>
            </a:r>
            <a:r>
              <a:rPr lang="en-US" sz="2000" dirty="0">
                <a:latin typeface="Garamond" pitchFamily="18" charset="0"/>
              </a:rPr>
              <a:t>used when &lt;BACKSPACE&gt; key doesn’t work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latin typeface="Garamond" pitchFamily="18" charset="0"/>
              </a:rPr>
              <a:t>File types</a:t>
            </a:r>
          </a:p>
        </p:txBody>
      </p:sp>
      <p:sp>
        <p:nvSpPr>
          <p:cNvPr id="79875" name="Rectangle 3"/>
          <p:cNvSpPr>
            <a:spLocks noGrp="1" noChangeArrowheads="1"/>
          </p:cNvSpPr>
          <p:nvPr>
            <p:ph type="body" idx="1"/>
          </p:nvPr>
        </p:nvSpPr>
        <p:spPr/>
        <p:txBody>
          <a:bodyPr/>
          <a:lstStyle/>
          <a:p>
            <a:r>
              <a:rPr lang="en-US" sz="3400" dirty="0">
                <a:latin typeface="Garamond" pitchFamily="18" charset="0"/>
              </a:rPr>
              <a:t>the</a:t>
            </a:r>
            <a:r>
              <a:rPr lang="ro-RO" sz="3400" dirty="0">
                <a:latin typeface="Garamond" pitchFamily="18" charset="0"/>
              </a:rPr>
              <a:t> </a:t>
            </a:r>
            <a:r>
              <a:rPr lang="ro-RO" sz="3400" b="1" dirty="0">
                <a:latin typeface="Garamond" pitchFamily="18" charset="0"/>
              </a:rPr>
              <a:t>file</a:t>
            </a:r>
            <a:r>
              <a:rPr lang="en-US" sz="3400" b="1" dirty="0">
                <a:latin typeface="Garamond" pitchFamily="18" charset="0"/>
              </a:rPr>
              <a:t> </a:t>
            </a:r>
            <a:r>
              <a:rPr lang="en-US" sz="3400" dirty="0">
                <a:latin typeface="Garamond" pitchFamily="18" charset="0"/>
              </a:rPr>
              <a:t>command</a:t>
            </a:r>
            <a:endParaRPr lang="ro-RO" sz="3400" dirty="0">
              <a:latin typeface="Garamond" pitchFamily="18" charset="0"/>
            </a:endParaRPr>
          </a:p>
          <a:p>
            <a:pPr>
              <a:buFontTx/>
              <a:buNone/>
            </a:pPr>
            <a:r>
              <a:rPr lang="en-US" sz="3400" dirty="0">
                <a:latin typeface="Garamond" pitchFamily="18" charset="0"/>
              </a:rPr>
              <a:t>general syntax</a:t>
            </a:r>
            <a:r>
              <a:rPr lang="ro-RO" sz="3400" dirty="0">
                <a:latin typeface="Garamond" pitchFamily="18" charset="0"/>
              </a:rPr>
              <a:t>:</a:t>
            </a:r>
          </a:p>
          <a:p>
            <a:pPr>
              <a:buFontTx/>
              <a:buNone/>
            </a:pPr>
            <a:r>
              <a:rPr lang="ro-RO" sz="3400" b="1" dirty="0">
                <a:latin typeface="Garamond" pitchFamily="18" charset="0"/>
              </a:rPr>
              <a:t>file </a:t>
            </a:r>
            <a:r>
              <a:rPr lang="ro-RO" sz="3400" i="1" dirty="0">
                <a:latin typeface="Garamond" pitchFamily="18" charset="0"/>
              </a:rPr>
              <a:t>n</a:t>
            </a:r>
            <a:r>
              <a:rPr lang="en-US" sz="3400" i="1" dirty="0" err="1">
                <a:latin typeface="Garamond" pitchFamily="18" charset="0"/>
              </a:rPr>
              <a:t>ame</a:t>
            </a:r>
            <a:r>
              <a:rPr lang="ro-RO" sz="3400" i="1" dirty="0">
                <a:latin typeface="Garamond" pitchFamily="18" charset="0"/>
              </a:rPr>
              <a:t>_</a:t>
            </a:r>
            <a:r>
              <a:rPr lang="en-US" sz="3400" i="1" dirty="0" err="1">
                <a:latin typeface="Garamond" pitchFamily="18" charset="0"/>
              </a:rPr>
              <a:t>of_file</a:t>
            </a:r>
            <a:endParaRPr lang="ro-RO" sz="3400" i="1" dirty="0">
              <a:latin typeface="Garamond" pitchFamily="18" charset="0"/>
            </a:endParaRPr>
          </a:p>
          <a:p>
            <a:pPr>
              <a:buFontTx/>
              <a:buNone/>
            </a:pPr>
            <a:r>
              <a:rPr lang="en-US" sz="3400" dirty="0">
                <a:latin typeface="Garamond" pitchFamily="18" charset="0"/>
              </a:rPr>
              <a:t>The result of the command ca be</a:t>
            </a:r>
            <a:r>
              <a:rPr lang="ro-RO" sz="3400" dirty="0">
                <a:latin typeface="Garamond" pitchFamily="18" charset="0"/>
              </a:rPr>
              <a:t>: text, executab</a:t>
            </a:r>
            <a:r>
              <a:rPr lang="en-US" sz="3400" dirty="0">
                <a:latin typeface="Garamond" pitchFamily="18" charset="0"/>
              </a:rPr>
              <a:t>le</a:t>
            </a:r>
            <a:r>
              <a:rPr lang="ro-RO" sz="3400" dirty="0">
                <a:latin typeface="Garamond" pitchFamily="18" charset="0"/>
              </a:rPr>
              <a:t>, dat</a:t>
            </a:r>
            <a:r>
              <a:rPr lang="en-US" sz="3400" dirty="0">
                <a:latin typeface="Garamond" pitchFamily="18" charset="0"/>
              </a:rPr>
              <a:t>a, directory, </a:t>
            </a:r>
            <a:r>
              <a:rPr lang="en-US" sz="3400" dirty="0" err="1">
                <a:latin typeface="Garamond" pitchFamily="18" charset="0"/>
              </a:rPr>
              <a:t>etc</a:t>
            </a:r>
            <a:r>
              <a:rPr lang="ro-RO" sz="3400" dirty="0">
                <a:latin typeface="Garamond" pitchFamily="18" charset="0"/>
              </a:rPr>
              <a:t>. </a:t>
            </a:r>
          </a:p>
          <a:p>
            <a:pPr>
              <a:buFontTx/>
              <a:buNone/>
            </a:pPr>
            <a:r>
              <a:rPr lang="ro-RO" sz="1600" dirty="0">
                <a:latin typeface="Courier New" pitchFamily="49" charset="0"/>
              </a:rPr>
              <a:t>-bash-3.00$ file I*</a:t>
            </a:r>
          </a:p>
          <a:p>
            <a:pPr>
              <a:buFontTx/>
              <a:buNone/>
            </a:pPr>
            <a:r>
              <a:rPr lang="ro-RO" sz="1600" dirty="0">
                <a:latin typeface="Courier New" pitchFamily="49" charset="0"/>
              </a:rPr>
              <a:t>ICR.pdf:        Adobe Portable Document Format (PDF)  v1.4</a:t>
            </a:r>
          </a:p>
          <a:p>
            <a:pPr>
              <a:buFontTx/>
              <a:buNone/>
            </a:pPr>
            <a:endParaRPr lang="ro-RO" sz="1600" dirty="0">
              <a:latin typeface="Courier New" pitchFamily="49" charset="0"/>
            </a:endParaRPr>
          </a:p>
          <a:p>
            <a:pPr>
              <a:buFontTx/>
              <a:buNone/>
            </a:pPr>
            <a:r>
              <a:rPr lang="en-US" sz="3000" dirty="0">
                <a:latin typeface="Garamond" panose="02020404030301010803" pitchFamily="18" charset="0"/>
              </a:rPr>
              <a:t>See also: </a:t>
            </a:r>
            <a:r>
              <a:rPr lang="en-US" sz="3000" b="1" dirty="0">
                <a:latin typeface="Garamond" panose="02020404030301010803" pitchFamily="18" charset="0"/>
              </a:rPr>
              <a:t>which</a:t>
            </a:r>
            <a:r>
              <a:rPr lang="en-US" sz="3000" dirty="0">
                <a:latin typeface="Garamond" panose="02020404030301010803" pitchFamily="18" charset="0"/>
              </a:rPr>
              <a:t>, </a:t>
            </a:r>
            <a:r>
              <a:rPr lang="en-US" sz="3000" b="1" dirty="0">
                <a:latin typeface="Garamond" panose="02020404030301010803" pitchFamily="18" charset="0"/>
              </a:rPr>
              <a:t>type</a:t>
            </a:r>
            <a:r>
              <a:rPr lang="en-US" sz="3000" dirty="0">
                <a:latin typeface="Garamond" panose="02020404030301010803" pitchFamily="18" charset="0"/>
              </a:rPr>
              <a:t> commands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000" dirty="0">
                <a:latin typeface="Garamond" pitchFamily="18" charset="0"/>
              </a:rPr>
              <a:t>How to see the contents of an </a:t>
            </a:r>
            <a:r>
              <a:rPr lang="ro-RO" sz="3000" dirty="0">
                <a:latin typeface="Garamond" pitchFamily="18" charset="0"/>
              </a:rPr>
              <a:t>ASCII text</a:t>
            </a:r>
            <a:r>
              <a:rPr lang="en-US" sz="3000" dirty="0">
                <a:latin typeface="Garamond" pitchFamily="18" charset="0"/>
              </a:rPr>
              <a:t> file</a:t>
            </a:r>
          </a:p>
        </p:txBody>
      </p:sp>
      <p:sp>
        <p:nvSpPr>
          <p:cNvPr id="80899" name="Rectangle 3"/>
          <p:cNvSpPr>
            <a:spLocks noGrp="1" noChangeArrowheads="1"/>
          </p:cNvSpPr>
          <p:nvPr>
            <p:ph type="body" idx="1"/>
          </p:nvPr>
        </p:nvSpPr>
        <p:spPr/>
        <p:txBody>
          <a:bodyPr/>
          <a:lstStyle/>
          <a:p>
            <a:pPr>
              <a:lnSpc>
                <a:spcPct val="80000"/>
              </a:lnSpc>
            </a:pPr>
            <a:r>
              <a:rPr lang="ro-RO" sz="2400" b="1" dirty="0">
                <a:latin typeface="Garamond" pitchFamily="18" charset="0"/>
              </a:rPr>
              <a:t>cat</a:t>
            </a:r>
          </a:p>
          <a:p>
            <a:pPr>
              <a:lnSpc>
                <a:spcPct val="80000"/>
              </a:lnSpc>
              <a:buFontTx/>
              <a:buNone/>
            </a:pPr>
            <a:r>
              <a:rPr lang="en-US" sz="2400" dirty="0">
                <a:latin typeface="Garamond" pitchFamily="18" charset="0"/>
              </a:rPr>
              <a:t>General syntax</a:t>
            </a:r>
            <a:r>
              <a:rPr lang="ro-RO" sz="2400" dirty="0">
                <a:latin typeface="Garamond" pitchFamily="18" charset="0"/>
              </a:rPr>
              <a:t>:</a:t>
            </a:r>
          </a:p>
          <a:p>
            <a:pPr>
              <a:lnSpc>
                <a:spcPct val="80000"/>
              </a:lnSpc>
              <a:buFontTx/>
              <a:buNone/>
            </a:pPr>
            <a:r>
              <a:rPr lang="ro-RO" sz="2400" b="1" dirty="0">
                <a:latin typeface="Garamond" pitchFamily="18" charset="0"/>
              </a:rPr>
              <a:t>cat </a:t>
            </a:r>
            <a:r>
              <a:rPr lang="en-US" sz="2400" i="1" dirty="0">
                <a:latin typeface="Garamond" pitchFamily="18" charset="0"/>
              </a:rPr>
              <a:t>file</a:t>
            </a:r>
            <a:r>
              <a:rPr lang="ro-RO" sz="2400" i="1" dirty="0">
                <a:latin typeface="Garamond" pitchFamily="18" charset="0"/>
              </a:rPr>
              <a:t>_</a:t>
            </a:r>
            <a:r>
              <a:rPr lang="en-US" sz="2400" i="1" dirty="0">
                <a:latin typeface="Garamond" pitchFamily="18" charset="0"/>
              </a:rPr>
              <a:t>name</a:t>
            </a:r>
            <a:endParaRPr lang="ro-RO" sz="2400" i="1" dirty="0">
              <a:latin typeface="Garamond" pitchFamily="18" charset="0"/>
            </a:endParaRPr>
          </a:p>
          <a:p>
            <a:pPr>
              <a:lnSpc>
                <a:spcPct val="80000"/>
              </a:lnSpc>
            </a:pPr>
            <a:r>
              <a:rPr lang="ro-RO" sz="2400" b="1" dirty="0">
                <a:latin typeface="Garamond" pitchFamily="18" charset="0"/>
              </a:rPr>
              <a:t>more</a:t>
            </a:r>
          </a:p>
          <a:p>
            <a:pPr>
              <a:lnSpc>
                <a:spcPct val="80000"/>
              </a:lnSpc>
              <a:buNone/>
            </a:pPr>
            <a:r>
              <a:rPr lang="en-US" sz="2400" dirty="0">
                <a:latin typeface="Garamond" pitchFamily="18" charset="0"/>
              </a:rPr>
              <a:t>General syntax</a:t>
            </a:r>
            <a:r>
              <a:rPr lang="ro-RO" sz="2400" dirty="0">
                <a:latin typeface="Garamond" pitchFamily="18" charset="0"/>
              </a:rPr>
              <a:t>:</a:t>
            </a:r>
          </a:p>
          <a:p>
            <a:pPr>
              <a:lnSpc>
                <a:spcPct val="80000"/>
              </a:lnSpc>
              <a:buFontTx/>
              <a:buNone/>
            </a:pPr>
            <a:r>
              <a:rPr lang="ro-RO" sz="2400" b="1" dirty="0">
                <a:latin typeface="Garamond" pitchFamily="18" charset="0"/>
              </a:rPr>
              <a:t>more </a:t>
            </a:r>
            <a:r>
              <a:rPr lang="en-US" sz="2400" i="1" dirty="0">
                <a:latin typeface="Garamond" pitchFamily="18" charset="0"/>
              </a:rPr>
              <a:t>file</a:t>
            </a:r>
            <a:r>
              <a:rPr lang="ro-RO" sz="2400" i="1" dirty="0">
                <a:latin typeface="Garamond" pitchFamily="18" charset="0"/>
              </a:rPr>
              <a:t>_</a:t>
            </a:r>
            <a:r>
              <a:rPr lang="en-US" sz="2400" i="1" dirty="0">
                <a:latin typeface="Garamond" pitchFamily="18" charset="0"/>
              </a:rPr>
              <a:t>name</a:t>
            </a:r>
            <a:endParaRPr lang="ro-RO" sz="2400" i="1" dirty="0">
              <a:latin typeface="Garamond" pitchFamily="18" charset="0"/>
            </a:endParaRPr>
          </a:p>
          <a:p>
            <a:pPr>
              <a:lnSpc>
                <a:spcPct val="80000"/>
              </a:lnSpc>
            </a:pPr>
            <a:r>
              <a:rPr lang="ro-RO" sz="2400" b="1" dirty="0">
                <a:latin typeface="Garamond" pitchFamily="18" charset="0"/>
              </a:rPr>
              <a:t>head</a:t>
            </a:r>
          </a:p>
          <a:p>
            <a:pPr>
              <a:lnSpc>
                <a:spcPct val="80000"/>
              </a:lnSpc>
              <a:buNone/>
            </a:pPr>
            <a:r>
              <a:rPr lang="en-US" sz="2400" dirty="0">
                <a:latin typeface="Garamond" pitchFamily="18" charset="0"/>
              </a:rPr>
              <a:t>General syntax</a:t>
            </a:r>
            <a:r>
              <a:rPr lang="ro-RO" sz="2400" dirty="0">
                <a:latin typeface="Garamond" pitchFamily="18" charset="0"/>
              </a:rPr>
              <a:t>:</a:t>
            </a:r>
          </a:p>
          <a:p>
            <a:pPr>
              <a:lnSpc>
                <a:spcPct val="80000"/>
              </a:lnSpc>
              <a:buFontTx/>
              <a:buNone/>
            </a:pPr>
            <a:r>
              <a:rPr lang="ro-RO" sz="2400" b="1" dirty="0">
                <a:latin typeface="Garamond" pitchFamily="18" charset="0"/>
              </a:rPr>
              <a:t>head </a:t>
            </a:r>
            <a:r>
              <a:rPr lang="en-US" sz="2400" b="1" dirty="0">
                <a:latin typeface="Garamond" pitchFamily="18" charset="0"/>
              </a:rPr>
              <a:t>[-n] </a:t>
            </a:r>
            <a:r>
              <a:rPr lang="en-US" sz="2400" i="1" dirty="0">
                <a:latin typeface="Garamond" pitchFamily="18" charset="0"/>
              </a:rPr>
              <a:t>file</a:t>
            </a:r>
            <a:r>
              <a:rPr lang="ro-RO" sz="2400" i="1" dirty="0">
                <a:latin typeface="Garamond" pitchFamily="18" charset="0"/>
              </a:rPr>
              <a:t>_</a:t>
            </a:r>
            <a:r>
              <a:rPr lang="en-US" sz="2400" i="1" dirty="0">
                <a:latin typeface="Garamond" pitchFamily="18" charset="0"/>
              </a:rPr>
              <a:t>name</a:t>
            </a:r>
            <a:endParaRPr lang="ro-RO" sz="2400" i="1" dirty="0">
              <a:latin typeface="Garamond" pitchFamily="18" charset="0"/>
            </a:endParaRPr>
          </a:p>
          <a:p>
            <a:pPr>
              <a:lnSpc>
                <a:spcPct val="80000"/>
              </a:lnSpc>
            </a:pPr>
            <a:r>
              <a:rPr lang="ro-RO" sz="2400" b="1" dirty="0">
                <a:latin typeface="Garamond" pitchFamily="18" charset="0"/>
              </a:rPr>
              <a:t>tail</a:t>
            </a:r>
          </a:p>
          <a:p>
            <a:pPr>
              <a:lnSpc>
                <a:spcPct val="80000"/>
              </a:lnSpc>
              <a:buFontTx/>
              <a:buNone/>
            </a:pPr>
            <a:r>
              <a:rPr lang="en-US" sz="2400" dirty="0">
                <a:latin typeface="Garamond" pitchFamily="18" charset="0"/>
              </a:rPr>
              <a:t>General syntax</a:t>
            </a:r>
            <a:endParaRPr lang="ro-RO" sz="2400" dirty="0">
              <a:latin typeface="Garamond" pitchFamily="18" charset="0"/>
            </a:endParaRPr>
          </a:p>
          <a:p>
            <a:pPr>
              <a:lnSpc>
                <a:spcPct val="80000"/>
              </a:lnSpc>
              <a:buFontTx/>
              <a:buNone/>
            </a:pPr>
            <a:r>
              <a:rPr lang="ro-RO" sz="2400" b="1" dirty="0">
                <a:latin typeface="Garamond" pitchFamily="18" charset="0"/>
              </a:rPr>
              <a:t>tail </a:t>
            </a:r>
            <a:r>
              <a:rPr lang="en-US" sz="2400" b="1" dirty="0">
                <a:latin typeface="Garamond" pitchFamily="18" charset="0"/>
              </a:rPr>
              <a:t>[-n] </a:t>
            </a:r>
            <a:r>
              <a:rPr lang="ro-RO" sz="2400" i="1" dirty="0">
                <a:latin typeface="Garamond" pitchFamily="18" charset="0"/>
              </a:rPr>
              <a:t>nume_fisier</a:t>
            </a:r>
          </a:p>
          <a:p>
            <a:pPr>
              <a:lnSpc>
                <a:spcPct val="80000"/>
              </a:lnSpc>
              <a:buFontTx/>
              <a:buNone/>
            </a:pPr>
            <a:endParaRPr lang="ro-RO" sz="2400" dirty="0">
              <a:latin typeface="Courier New"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3000" dirty="0">
                <a:latin typeface="Garamond" pitchFamily="18" charset="0"/>
              </a:rPr>
              <a:t>Other commands to work with files</a:t>
            </a:r>
          </a:p>
        </p:txBody>
      </p:sp>
      <p:sp>
        <p:nvSpPr>
          <p:cNvPr id="81923" name="Rectangle 3"/>
          <p:cNvSpPr>
            <a:spLocks noGrp="1" noChangeArrowheads="1"/>
          </p:cNvSpPr>
          <p:nvPr>
            <p:ph type="body" idx="1"/>
          </p:nvPr>
        </p:nvSpPr>
        <p:spPr>
          <a:xfrm>
            <a:off x="457200" y="1295400"/>
            <a:ext cx="8229600" cy="4830763"/>
          </a:xfrm>
        </p:spPr>
        <p:txBody>
          <a:bodyPr/>
          <a:lstStyle/>
          <a:p>
            <a:pPr>
              <a:lnSpc>
                <a:spcPct val="80000"/>
              </a:lnSpc>
            </a:pPr>
            <a:r>
              <a:rPr lang="ro-RO" sz="2400" b="1" dirty="0">
                <a:latin typeface="Garamond" pitchFamily="18" charset="0"/>
              </a:rPr>
              <a:t>wc (word count) </a:t>
            </a:r>
            <a:r>
              <a:rPr lang="ro-RO" sz="2400" dirty="0">
                <a:latin typeface="Garamond" pitchFamily="18" charset="0"/>
              </a:rPr>
              <a:t>–</a:t>
            </a:r>
            <a:r>
              <a:rPr lang="en-US" sz="2400" dirty="0">
                <a:latin typeface="Garamond" pitchFamily="18" charset="0"/>
              </a:rPr>
              <a:t> used to count lines, words, octets or chars in a file</a:t>
            </a:r>
            <a:endParaRPr lang="ro-RO" sz="2400" b="1" dirty="0">
              <a:latin typeface="Garamond" pitchFamily="18" charset="0"/>
            </a:endParaRPr>
          </a:p>
          <a:p>
            <a:pPr>
              <a:lnSpc>
                <a:spcPct val="80000"/>
              </a:lnSpc>
              <a:buFontTx/>
              <a:buNone/>
            </a:pPr>
            <a:r>
              <a:rPr lang="en-US" sz="2400" dirty="0">
                <a:latin typeface="Garamond" pitchFamily="18" charset="0"/>
              </a:rPr>
              <a:t>General syntax</a:t>
            </a:r>
            <a:r>
              <a:rPr lang="ro-RO" sz="2400" dirty="0">
                <a:latin typeface="Garamond" pitchFamily="18" charset="0"/>
              </a:rPr>
              <a:t>:</a:t>
            </a:r>
          </a:p>
          <a:p>
            <a:pPr>
              <a:lnSpc>
                <a:spcPct val="80000"/>
              </a:lnSpc>
              <a:buFontTx/>
              <a:buNone/>
            </a:pPr>
            <a:r>
              <a:rPr lang="ro-RO" sz="2400" b="1" dirty="0">
                <a:latin typeface="Garamond" pitchFamily="18" charset="0"/>
              </a:rPr>
              <a:t>wc [opti</a:t>
            </a:r>
            <a:r>
              <a:rPr lang="en-US" sz="2400" b="1" dirty="0">
                <a:latin typeface="Garamond" pitchFamily="18" charset="0"/>
              </a:rPr>
              <a:t>on</a:t>
            </a:r>
            <a:r>
              <a:rPr lang="ro-RO" sz="2400" b="1" dirty="0">
                <a:latin typeface="Garamond" pitchFamily="18" charset="0"/>
              </a:rPr>
              <a:t>] </a:t>
            </a:r>
            <a:r>
              <a:rPr lang="en-US" sz="2400" i="1" dirty="0">
                <a:latin typeface="Garamond" pitchFamily="18" charset="0"/>
              </a:rPr>
              <a:t>file</a:t>
            </a:r>
            <a:r>
              <a:rPr lang="ro-RO" sz="2400" i="1" dirty="0">
                <a:latin typeface="Garamond" pitchFamily="18" charset="0"/>
              </a:rPr>
              <a:t>_</a:t>
            </a:r>
            <a:r>
              <a:rPr lang="en-US" sz="2400" i="1" dirty="0">
                <a:latin typeface="Garamond" pitchFamily="18" charset="0"/>
              </a:rPr>
              <a:t>name</a:t>
            </a:r>
            <a:endParaRPr lang="ro-RO" sz="2400" i="1" dirty="0">
              <a:latin typeface="Garamond" pitchFamily="18" charset="0"/>
            </a:endParaRPr>
          </a:p>
          <a:p>
            <a:pPr>
              <a:lnSpc>
                <a:spcPct val="80000"/>
              </a:lnSpc>
              <a:buFontTx/>
              <a:buNone/>
            </a:pPr>
            <a:r>
              <a:rPr lang="en-US" sz="2400" dirty="0">
                <a:latin typeface="Garamond" pitchFamily="18" charset="0"/>
              </a:rPr>
              <a:t>where the options are</a:t>
            </a:r>
            <a:r>
              <a:rPr lang="ro-RO" sz="2400" dirty="0">
                <a:latin typeface="Garamond" pitchFamily="18" charset="0"/>
              </a:rPr>
              <a:t>:</a:t>
            </a:r>
          </a:p>
          <a:p>
            <a:pPr>
              <a:lnSpc>
                <a:spcPct val="80000"/>
              </a:lnSpc>
              <a:buFontTx/>
              <a:buNone/>
            </a:pPr>
            <a:r>
              <a:rPr lang="ro-RO" sz="2400" dirty="0">
                <a:latin typeface="Garamond" pitchFamily="18" charset="0"/>
              </a:rPr>
              <a:t>		-l lin</a:t>
            </a:r>
            <a:r>
              <a:rPr lang="en-US" sz="2400" dirty="0">
                <a:latin typeface="Garamond" pitchFamily="18" charset="0"/>
              </a:rPr>
              <a:t>es</a:t>
            </a:r>
            <a:endParaRPr lang="ro-RO" sz="2400" dirty="0">
              <a:latin typeface="Garamond" pitchFamily="18" charset="0"/>
            </a:endParaRPr>
          </a:p>
          <a:p>
            <a:pPr>
              <a:lnSpc>
                <a:spcPct val="80000"/>
              </a:lnSpc>
              <a:buFontTx/>
              <a:buNone/>
            </a:pPr>
            <a:r>
              <a:rPr lang="ro-RO" sz="2400" dirty="0">
                <a:latin typeface="Garamond" pitchFamily="18" charset="0"/>
              </a:rPr>
              <a:t>		-w </a:t>
            </a:r>
            <a:r>
              <a:rPr lang="en-US" sz="2400" dirty="0">
                <a:latin typeface="Garamond" pitchFamily="18" charset="0"/>
              </a:rPr>
              <a:t>words</a:t>
            </a:r>
            <a:endParaRPr lang="ro-RO" sz="2400" dirty="0">
              <a:latin typeface="Garamond" pitchFamily="18" charset="0"/>
            </a:endParaRPr>
          </a:p>
          <a:p>
            <a:pPr>
              <a:lnSpc>
                <a:spcPct val="80000"/>
              </a:lnSpc>
              <a:buFontTx/>
              <a:buNone/>
            </a:pPr>
            <a:r>
              <a:rPr lang="ro-RO" sz="2400" dirty="0">
                <a:latin typeface="Garamond" pitchFamily="18" charset="0"/>
              </a:rPr>
              <a:t>		-c oc</a:t>
            </a:r>
            <a:r>
              <a:rPr lang="en-US" sz="2400" dirty="0">
                <a:latin typeface="Garamond" pitchFamily="18" charset="0"/>
              </a:rPr>
              <a:t>tets</a:t>
            </a:r>
            <a:r>
              <a:rPr lang="ro-RO" sz="2400" dirty="0">
                <a:latin typeface="Garamond" pitchFamily="18" charset="0"/>
              </a:rPr>
              <a:t>		</a:t>
            </a:r>
          </a:p>
          <a:p>
            <a:pPr>
              <a:lnSpc>
                <a:spcPct val="80000"/>
              </a:lnSpc>
              <a:buFontTx/>
              <a:buNone/>
            </a:pPr>
            <a:r>
              <a:rPr lang="ro-RO" sz="2400" dirty="0">
                <a:latin typeface="Garamond" pitchFamily="18" charset="0"/>
              </a:rPr>
              <a:t>		-m c</a:t>
            </a:r>
            <a:r>
              <a:rPr lang="en-US" sz="2400" dirty="0">
                <a:latin typeface="Garamond" pitchFamily="18" charset="0"/>
              </a:rPr>
              <a:t>haracters</a:t>
            </a:r>
            <a:r>
              <a:rPr lang="ro-RO" sz="2400" dirty="0"/>
              <a:t> </a:t>
            </a:r>
          </a:p>
          <a:p>
            <a:pPr>
              <a:lnSpc>
                <a:spcPct val="80000"/>
              </a:lnSpc>
              <a:buFontTx/>
              <a:buNone/>
            </a:pPr>
            <a:r>
              <a:rPr lang="en-US" sz="2200" b="1" dirty="0">
                <a:latin typeface="Courier New" pitchFamily="49" charset="0"/>
              </a:rPr>
              <a:t>Sample output:</a:t>
            </a:r>
            <a:endParaRPr lang="ro-RO" sz="2200" b="1" dirty="0">
              <a:latin typeface="Courier New" pitchFamily="49" charset="0"/>
            </a:endParaRPr>
          </a:p>
          <a:p>
            <a:pPr>
              <a:lnSpc>
                <a:spcPct val="80000"/>
              </a:lnSpc>
              <a:buFontTx/>
              <a:buNone/>
            </a:pPr>
            <a:r>
              <a:rPr lang="ro-RO" sz="2200" dirty="0">
                <a:latin typeface="Courier New" pitchFamily="49" charset="0"/>
              </a:rPr>
              <a:t>wc pico.save</a:t>
            </a:r>
          </a:p>
          <a:p>
            <a:pPr>
              <a:lnSpc>
                <a:spcPct val="80000"/>
              </a:lnSpc>
              <a:buFontTx/>
              <a:buNone/>
            </a:pPr>
            <a:r>
              <a:rPr lang="ro-RO" sz="2200" dirty="0">
                <a:latin typeface="Courier New" pitchFamily="49" charset="0"/>
              </a:rPr>
              <a:t>	4      13      64 pico.save</a:t>
            </a:r>
          </a:p>
          <a:p>
            <a:pPr>
              <a:lnSpc>
                <a:spcPct val="80000"/>
              </a:lnSpc>
              <a:buFontTx/>
              <a:buNone/>
            </a:pPr>
            <a:r>
              <a:rPr lang="ro-RO" sz="2200" dirty="0">
                <a:latin typeface="Courier New" pitchFamily="49" charset="0"/>
              </a:rPr>
              <a:t>4 lin</a:t>
            </a:r>
            <a:r>
              <a:rPr lang="en-US" sz="2200" dirty="0">
                <a:latin typeface="Courier New" pitchFamily="49" charset="0"/>
              </a:rPr>
              <a:t>es</a:t>
            </a:r>
            <a:r>
              <a:rPr lang="ro-RO" sz="2200" dirty="0">
                <a:latin typeface="Courier New" pitchFamily="49" charset="0"/>
              </a:rPr>
              <a:t>, 13 </a:t>
            </a:r>
            <a:r>
              <a:rPr lang="en-US" sz="2200" dirty="0">
                <a:latin typeface="Courier New" pitchFamily="49" charset="0"/>
              </a:rPr>
              <a:t>words</a:t>
            </a:r>
            <a:r>
              <a:rPr lang="ro-RO" sz="2200" dirty="0">
                <a:latin typeface="Courier New" pitchFamily="49" charset="0"/>
              </a:rPr>
              <a:t>, 64 </a:t>
            </a:r>
            <a:r>
              <a:rPr lang="en-US" sz="2200" dirty="0">
                <a:latin typeface="Courier New" pitchFamily="49" charset="0"/>
              </a:rPr>
              <a:t>octets</a:t>
            </a:r>
            <a:endParaRPr lang="ro-RO" sz="2200" dirty="0">
              <a:latin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z="3600" dirty="0">
                <a:latin typeface="Garamond" pitchFamily="18" charset="0"/>
              </a:rPr>
              <a:t>Other commands to work with files</a:t>
            </a:r>
          </a:p>
        </p:txBody>
      </p:sp>
      <p:sp>
        <p:nvSpPr>
          <p:cNvPr id="83971" name="Rectangle 3"/>
          <p:cNvSpPr>
            <a:spLocks noGrp="1" noChangeArrowheads="1"/>
          </p:cNvSpPr>
          <p:nvPr>
            <p:ph type="body" idx="1"/>
          </p:nvPr>
        </p:nvSpPr>
        <p:spPr>
          <a:xfrm>
            <a:off x="457200" y="1295400"/>
            <a:ext cx="8229600" cy="4830763"/>
          </a:xfrm>
        </p:spPr>
        <p:txBody>
          <a:bodyPr/>
          <a:lstStyle/>
          <a:p>
            <a:pPr>
              <a:lnSpc>
                <a:spcPct val="90000"/>
              </a:lnSpc>
            </a:pPr>
            <a:r>
              <a:rPr lang="ro-RO" sz="2400" b="1" dirty="0">
                <a:latin typeface="Garamond" pitchFamily="18" charset="0"/>
              </a:rPr>
              <a:t>diff (difference) </a:t>
            </a:r>
            <a:r>
              <a:rPr lang="ro-RO" sz="2400" dirty="0">
                <a:latin typeface="Garamond" pitchFamily="18" charset="0"/>
              </a:rPr>
              <a:t>–</a:t>
            </a:r>
            <a:r>
              <a:rPr lang="en-US" sz="2400" dirty="0">
                <a:latin typeface="Garamond" pitchFamily="18" charset="0"/>
              </a:rPr>
              <a:t>used to compare two text files to see the differences between them</a:t>
            </a:r>
            <a:endParaRPr lang="ro-RO" sz="2400" b="1" dirty="0">
              <a:latin typeface="Garamond" pitchFamily="18" charset="0"/>
            </a:endParaRPr>
          </a:p>
          <a:p>
            <a:pPr>
              <a:lnSpc>
                <a:spcPct val="90000"/>
              </a:lnSpc>
              <a:buFontTx/>
              <a:buNone/>
            </a:pPr>
            <a:r>
              <a:rPr lang="en-US" sz="2400" dirty="0">
                <a:latin typeface="Garamond" pitchFamily="18" charset="0"/>
              </a:rPr>
              <a:t>General syntax</a:t>
            </a:r>
            <a:r>
              <a:rPr lang="ro-RO" sz="2400" dirty="0">
                <a:latin typeface="Garamond" pitchFamily="18" charset="0"/>
              </a:rPr>
              <a:t>:</a:t>
            </a:r>
          </a:p>
          <a:p>
            <a:pPr>
              <a:lnSpc>
                <a:spcPct val="90000"/>
              </a:lnSpc>
              <a:buFontTx/>
              <a:buNone/>
            </a:pPr>
            <a:r>
              <a:rPr lang="ro-RO" sz="2400" b="1" dirty="0">
                <a:latin typeface="Garamond" pitchFamily="18" charset="0"/>
              </a:rPr>
              <a:t>diff [opti</a:t>
            </a:r>
            <a:r>
              <a:rPr lang="en-US" sz="2400" b="1" dirty="0">
                <a:latin typeface="Garamond" pitchFamily="18" charset="0"/>
              </a:rPr>
              <a:t>on</a:t>
            </a:r>
            <a:r>
              <a:rPr lang="ro-RO" sz="2400" b="1" dirty="0">
                <a:latin typeface="Garamond" pitchFamily="18" charset="0"/>
              </a:rPr>
              <a:t>] </a:t>
            </a:r>
            <a:r>
              <a:rPr lang="ro-RO" sz="2400" i="1" dirty="0">
                <a:latin typeface="Garamond" pitchFamily="18" charset="0"/>
              </a:rPr>
              <a:t>fi</a:t>
            </a:r>
            <a:r>
              <a:rPr lang="en-US" sz="2400" i="1" dirty="0">
                <a:latin typeface="Garamond" pitchFamily="18" charset="0"/>
              </a:rPr>
              <a:t>le</a:t>
            </a:r>
            <a:r>
              <a:rPr lang="ro-RO" sz="2400" i="1" dirty="0">
                <a:latin typeface="Garamond" pitchFamily="18" charset="0"/>
              </a:rPr>
              <a:t>_1 fi</a:t>
            </a:r>
            <a:r>
              <a:rPr lang="en-US" sz="2400" i="1" dirty="0">
                <a:latin typeface="Garamond" pitchFamily="18" charset="0"/>
              </a:rPr>
              <a:t>le</a:t>
            </a:r>
            <a:r>
              <a:rPr lang="ro-RO" sz="2400" i="1" dirty="0">
                <a:latin typeface="Garamond" pitchFamily="18" charset="0"/>
              </a:rPr>
              <a:t>_2</a:t>
            </a:r>
          </a:p>
          <a:p>
            <a:pPr>
              <a:lnSpc>
                <a:spcPct val="90000"/>
              </a:lnSpc>
              <a:buFontTx/>
              <a:buNone/>
            </a:pPr>
            <a:r>
              <a:rPr lang="en-US" sz="2400" dirty="0">
                <a:latin typeface="Garamond" pitchFamily="18" charset="0"/>
              </a:rPr>
              <a:t>The result of the command prints out the differences line by line</a:t>
            </a:r>
            <a:endParaRPr lang="ro-RO" sz="2400" dirty="0">
              <a:latin typeface="Garamond" pitchFamily="18" charset="0"/>
            </a:endParaRPr>
          </a:p>
          <a:p>
            <a:pPr>
              <a:lnSpc>
                <a:spcPct val="90000"/>
              </a:lnSpc>
              <a:buFontTx/>
              <a:buNone/>
            </a:pPr>
            <a:r>
              <a:rPr lang="en-US" sz="2400" dirty="0">
                <a:latin typeface="Garamond" pitchFamily="18" charset="0"/>
              </a:rPr>
              <a:t>We may use two options</a:t>
            </a:r>
            <a:r>
              <a:rPr lang="ro-RO" sz="2400" dirty="0">
                <a:latin typeface="Garamond" pitchFamily="18" charset="0"/>
              </a:rPr>
              <a:t>:</a:t>
            </a:r>
          </a:p>
          <a:p>
            <a:pPr>
              <a:lnSpc>
                <a:spcPct val="90000"/>
              </a:lnSpc>
              <a:buFontTx/>
              <a:buNone/>
            </a:pPr>
            <a:r>
              <a:rPr lang="ro-RO" sz="2400" dirty="0">
                <a:latin typeface="Garamond" pitchFamily="18" charset="0"/>
              </a:rPr>
              <a:t>		-i </a:t>
            </a:r>
            <a:r>
              <a:rPr lang="en-US" sz="2400" dirty="0">
                <a:latin typeface="Garamond" pitchFamily="18" charset="0"/>
              </a:rPr>
              <a:t> is ignoring the differences between small and caps letters</a:t>
            </a:r>
            <a:endParaRPr lang="ro-RO" sz="2400" dirty="0">
              <a:latin typeface="Garamond" pitchFamily="18" charset="0"/>
            </a:endParaRPr>
          </a:p>
          <a:p>
            <a:pPr>
              <a:lnSpc>
                <a:spcPct val="90000"/>
              </a:lnSpc>
              <a:buFontTx/>
              <a:buNone/>
            </a:pPr>
            <a:r>
              <a:rPr lang="ro-RO" sz="2400" dirty="0">
                <a:latin typeface="Garamond" pitchFamily="18" charset="0"/>
              </a:rPr>
              <a:t>		-c </a:t>
            </a:r>
            <a:r>
              <a:rPr lang="en-US" sz="2400" dirty="0">
                <a:latin typeface="Garamond" pitchFamily="18" charset="0"/>
              </a:rPr>
              <a:t>it offers a detailed comparison between the files</a:t>
            </a:r>
            <a:endParaRPr lang="ro-RO" sz="2400" dirty="0">
              <a:latin typeface="Courier New" pitchFamily="49"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a:latin typeface="Garamond" pitchFamily="18" charset="0"/>
              </a:rPr>
              <a:t>Unix commands on short</a:t>
            </a:r>
          </a:p>
        </p:txBody>
      </p:sp>
      <p:sp>
        <p:nvSpPr>
          <p:cNvPr id="82947" name="Rectangle 3"/>
          <p:cNvSpPr>
            <a:spLocks noGrp="1" noChangeArrowheads="1"/>
          </p:cNvSpPr>
          <p:nvPr>
            <p:ph type="body" idx="1"/>
          </p:nvPr>
        </p:nvSpPr>
        <p:spPr/>
        <p:txBody>
          <a:bodyPr/>
          <a:lstStyle/>
          <a:p>
            <a:r>
              <a:rPr lang="en-US" dirty="0">
                <a:latin typeface="Garamond" pitchFamily="18" charset="0"/>
              </a:rPr>
              <a:t>http://www.computerhope.com/unix.htm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800" dirty="0">
                <a:latin typeface="Garamond" pitchFamily="18" charset="0"/>
              </a:rPr>
              <a:t>The modern OS characteristics</a:t>
            </a:r>
          </a:p>
        </p:txBody>
      </p:sp>
      <p:sp>
        <p:nvSpPr>
          <p:cNvPr id="77827" name="Rectangle 3"/>
          <p:cNvSpPr>
            <a:spLocks noGrp="1" noChangeArrowheads="1"/>
          </p:cNvSpPr>
          <p:nvPr>
            <p:ph type="body" idx="1"/>
          </p:nvPr>
        </p:nvSpPr>
        <p:spPr/>
        <p:txBody>
          <a:bodyPr/>
          <a:lstStyle/>
          <a:p>
            <a:r>
              <a:rPr lang="en-US" dirty="0">
                <a:latin typeface="Garamond" pitchFamily="18" charset="0"/>
              </a:rPr>
              <a:t>M</a:t>
            </a:r>
            <a:r>
              <a:rPr lang="ro-RO" dirty="0">
                <a:latin typeface="Garamond" pitchFamily="18" charset="0"/>
              </a:rPr>
              <a:t>icrokernel</a:t>
            </a:r>
            <a:r>
              <a:rPr lang="en-US" dirty="0">
                <a:latin typeface="Garamond" pitchFamily="18" charset="0"/>
              </a:rPr>
              <a:t> architecture</a:t>
            </a:r>
            <a:endParaRPr lang="ro-RO" dirty="0">
              <a:latin typeface="Garamond" pitchFamily="18" charset="0"/>
            </a:endParaRPr>
          </a:p>
          <a:p>
            <a:r>
              <a:rPr lang="ro-RO" dirty="0">
                <a:latin typeface="Garamond" pitchFamily="18" charset="0"/>
              </a:rPr>
              <a:t>Multithreading</a:t>
            </a:r>
          </a:p>
          <a:p>
            <a:r>
              <a:rPr lang="en-US" dirty="0">
                <a:latin typeface="Garamond" pitchFamily="18" charset="0"/>
              </a:rPr>
              <a:t>Symmetrical multiprocessing</a:t>
            </a:r>
            <a:endParaRPr lang="ro-RO" dirty="0">
              <a:latin typeface="Garamond" pitchFamily="18" charset="0"/>
            </a:endParaRPr>
          </a:p>
          <a:p>
            <a:r>
              <a:rPr lang="en-US" dirty="0">
                <a:latin typeface="Garamond" pitchFamily="18" charset="0"/>
              </a:rPr>
              <a:t>Distributed OS</a:t>
            </a:r>
            <a:endParaRPr lang="ro-RO" dirty="0">
              <a:latin typeface="Garamond" pitchFamily="18" charset="0"/>
            </a:endParaRPr>
          </a:p>
          <a:p>
            <a:r>
              <a:rPr lang="en-US" dirty="0">
                <a:latin typeface="Garamond" pitchFamily="18" charset="0"/>
              </a:rPr>
              <a:t>OOP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a:latin typeface="Garamond" pitchFamily="18" charset="0"/>
              </a:rPr>
              <a:t>(Instead of) Introduction</a:t>
            </a:r>
          </a:p>
        </p:txBody>
      </p:sp>
      <p:sp>
        <p:nvSpPr>
          <p:cNvPr id="71683" name="Rectangle 3"/>
          <p:cNvSpPr>
            <a:spLocks noGrp="1" noChangeArrowheads="1"/>
          </p:cNvSpPr>
          <p:nvPr>
            <p:ph type="body" idx="1"/>
          </p:nvPr>
        </p:nvSpPr>
        <p:spPr/>
        <p:txBody>
          <a:bodyPr/>
          <a:lstStyle/>
          <a:p>
            <a:pPr marL="0" indent="0">
              <a:buNone/>
            </a:pPr>
            <a:r>
              <a:rPr lang="en-US" b="1" dirty="0">
                <a:latin typeface="Garamond" pitchFamily="18" charset="0"/>
              </a:rPr>
              <a:t>Please explore these info:</a:t>
            </a:r>
          </a:p>
          <a:p>
            <a:pPr marL="0" indent="0">
              <a:buNone/>
            </a:pPr>
            <a:endParaRPr lang="en-US" b="1" dirty="0">
              <a:latin typeface="Garamond" pitchFamily="18" charset="0"/>
            </a:endParaRPr>
          </a:p>
          <a:p>
            <a:r>
              <a:rPr lang="ro-RO" b="1" dirty="0">
                <a:latin typeface="Garamond" pitchFamily="18" charset="0"/>
              </a:rPr>
              <a:t>https://www.netacad.com/careers/career-advice/essential-skills</a:t>
            </a:r>
            <a:endParaRPr lang="en-US" dirty="0">
              <a:latin typeface="Garamond"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800" dirty="0">
                <a:latin typeface="Garamond" pitchFamily="18" charset="0"/>
              </a:rPr>
              <a:t>The modern OS characteristics</a:t>
            </a:r>
          </a:p>
        </p:txBody>
      </p:sp>
      <p:sp>
        <p:nvSpPr>
          <p:cNvPr id="77827" name="Rectangle 3"/>
          <p:cNvSpPr>
            <a:spLocks noGrp="1" noChangeArrowheads="1"/>
          </p:cNvSpPr>
          <p:nvPr>
            <p:ph type="body" idx="1"/>
          </p:nvPr>
        </p:nvSpPr>
        <p:spPr/>
        <p:txBody>
          <a:bodyPr/>
          <a:lstStyle/>
          <a:p>
            <a:r>
              <a:rPr lang="en-US" dirty="0">
                <a:latin typeface="Garamond" pitchFamily="18" charset="0"/>
              </a:rPr>
              <a:t>M</a:t>
            </a:r>
            <a:r>
              <a:rPr lang="ro-RO" dirty="0" err="1">
                <a:latin typeface="Garamond" pitchFamily="18" charset="0"/>
              </a:rPr>
              <a:t>icrokernel</a:t>
            </a:r>
            <a:r>
              <a:rPr lang="en-US" dirty="0">
                <a:latin typeface="Garamond" pitchFamily="18" charset="0"/>
              </a:rPr>
              <a:t> architecture</a:t>
            </a:r>
          </a:p>
          <a:p>
            <a:endParaRPr lang="ro-RO" sz="2200" dirty="0">
              <a:latin typeface="Garamond" pitchFamily="18" charset="0"/>
            </a:endParaRPr>
          </a:p>
        </p:txBody>
      </p:sp>
      <p:pic>
        <p:nvPicPr>
          <p:cNvPr id="3" name="Graphic 2">
            <a:extLst>
              <a:ext uri="{FF2B5EF4-FFF2-40B4-BE49-F238E27FC236}">
                <a16:creationId xmlns:a16="http://schemas.microsoft.com/office/drawing/2014/main" id="{B64FF0D6-1EE0-4595-9F1F-FF9F5C313F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0125" y="2303100"/>
            <a:ext cx="7143750" cy="3810000"/>
          </a:xfrm>
          <a:prstGeom prst="rect">
            <a:avLst/>
          </a:prstGeom>
        </p:spPr>
      </p:pic>
    </p:spTree>
    <p:extLst>
      <p:ext uri="{BB962C8B-B14F-4D97-AF65-F5344CB8AC3E}">
        <p14:creationId xmlns:p14="http://schemas.microsoft.com/office/powerpoint/2010/main" val="656236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800" dirty="0">
                <a:latin typeface="Garamond" pitchFamily="18" charset="0"/>
              </a:rPr>
              <a:t>The modern OS characteristics</a:t>
            </a:r>
          </a:p>
        </p:txBody>
      </p:sp>
      <p:sp>
        <p:nvSpPr>
          <p:cNvPr id="77827" name="Rectangle 3"/>
          <p:cNvSpPr>
            <a:spLocks noGrp="1" noChangeArrowheads="1"/>
          </p:cNvSpPr>
          <p:nvPr>
            <p:ph type="body" idx="1"/>
          </p:nvPr>
        </p:nvSpPr>
        <p:spPr>
          <a:xfrm>
            <a:off x="457200" y="1600200"/>
            <a:ext cx="8229600" cy="4876800"/>
          </a:xfrm>
        </p:spPr>
        <p:txBody>
          <a:bodyPr/>
          <a:lstStyle/>
          <a:p>
            <a:r>
              <a:rPr lang="ro-RO" dirty="0" err="1">
                <a:latin typeface="Garamond" pitchFamily="18" charset="0"/>
              </a:rPr>
              <a:t>Multithreading</a:t>
            </a:r>
            <a:endParaRPr lang="en-US" dirty="0">
              <a:latin typeface="Garamond" pitchFamily="18" charset="0"/>
            </a:endParaRPr>
          </a:p>
          <a:p>
            <a:r>
              <a:rPr lang="en-US" sz="2200" dirty="0">
                <a:latin typeface="Garamond" pitchFamily="18" charset="0"/>
              </a:rPr>
              <a:t>A multithreading operating system is an operating system that supports and manages multithreading within a computer system. Multithreading is a programming and execution model that allows multiple threads (smaller units of a process) to execute concurrently within a single process. Each thread represents a sequence of instructions, and multiple threads within a process can run independently and share resources.</a:t>
            </a:r>
          </a:p>
          <a:p>
            <a:r>
              <a:rPr lang="en-US" sz="2200" dirty="0">
                <a:latin typeface="Garamond" pitchFamily="18" charset="0"/>
              </a:rPr>
              <a:t>In a multithreading operating system, the operating system kernel is capable of managing and scheduling multiple threads of execution concurrently. This allows for more efficient use of CPU resources and improved responsiveness in handling tasks, as different threads can execute simultaneously.</a:t>
            </a:r>
            <a:endParaRPr lang="ro-RO" sz="2200" dirty="0">
              <a:latin typeface="Garamond" pitchFamily="18" charset="0"/>
            </a:endParaRPr>
          </a:p>
        </p:txBody>
      </p:sp>
    </p:spTree>
    <p:extLst>
      <p:ext uri="{BB962C8B-B14F-4D97-AF65-F5344CB8AC3E}">
        <p14:creationId xmlns:p14="http://schemas.microsoft.com/office/powerpoint/2010/main" val="4224466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800" dirty="0">
                <a:latin typeface="Garamond" pitchFamily="18" charset="0"/>
              </a:rPr>
              <a:t>The modern OS characteristics</a:t>
            </a:r>
          </a:p>
        </p:txBody>
      </p:sp>
      <p:sp>
        <p:nvSpPr>
          <p:cNvPr id="77827" name="Rectangle 3"/>
          <p:cNvSpPr>
            <a:spLocks noGrp="1" noChangeArrowheads="1"/>
          </p:cNvSpPr>
          <p:nvPr>
            <p:ph type="body" idx="1"/>
          </p:nvPr>
        </p:nvSpPr>
        <p:spPr/>
        <p:txBody>
          <a:bodyPr/>
          <a:lstStyle/>
          <a:p>
            <a:r>
              <a:rPr lang="en-US" dirty="0">
                <a:latin typeface="Garamond" pitchFamily="18" charset="0"/>
              </a:rPr>
              <a:t>Symmetrical multiprocessing</a:t>
            </a:r>
          </a:p>
          <a:p>
            <a:r>
              <a:rPr lang="en-US" sz="2200" dirty="0">
                <a:latin typeface="Garamond" pitchFamily="18" charset="0"/>
              </a:rPr>
              <a:t>Symmetric Multiprocessing (SMP) refers to a type of multiprocessing architecture in which two or more identical processors are connected to a single shared main memory and are controlled by a single operating system instance. In an SMP system, each processor has equal access to the system's resources, including memory and I/O devices. This architecture allows multiple processors to work on different tasks concurrently, improving overall system performance.</a:t>
            </a:r>
          </a:p>
          <a:p>
            <a:r>
              <a:rPr lang="en-US" sz="2200" dirty="0">
                <a:latin typeface="Garamond" pitchFamily="18" charset="0"/>
              </a:rPr>
              <a:t>SMP is widely used in modern computer systems, ranging from servers to personal computers. It provides a straightforward and efficient way to harness the power of multiple processors for parallel processing, allowing for better performance and responsiveness in multitasking environments.</a:t>
            </a:r>
            <a:endParaRPr lang="ro-RO" sz="2200" dirty="0">
              <a:latin typeface="Garamond" pitchFamily="18" charset="0"/>
            </a:endParaRPr>
          </a:p>
        </p:txBody>
      </p:sp>
    </p:spTree>
    <p:extLst>
      <p:ext uri="{BB962C8B-B14F-4D97-AF65-F5344CB8AC3E}">
        <p14:creationId xmlns:p14="http://schemas.microsoft.com/office/powerpoint/2010/main" val="2695088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800" dirty="0">
                <a:latin typeface="Garamond" pitchFamily="18" charset="0"/>
              </a:rPr>
              <a:t>The modern OS characteristics</a:t>
            </a:r>
          </a:p>
        </p:txBody>
      </p:sp>
      <p:sp>
        <p:nvSpPr>
          <p:cNvPr id="77827" name="Rectangle 3"/>
          <p:cNvSpPr>
            <a:spLocks noGrp="1" noChangeArrowheads="1"/>
          </p:cNvSpPr>
          <p:nvPr>
            <p:ph type="body" idx="1"/>
          </p:nvPr>
        </p:nvSpPr>
        <p:spPr>
          <a:xfrm>
            <a:off x="457200" y="1600200"/>
            <a:ext cx="8229600" cy="5029200"/>
          </a:xfrm>
        </p:spPr>
        <p:txBody>
          <a:bodyPr/>
          <a:lstStyle/>
          <a:p>
            <a:r>
              <a:rPr lang="en-US" dirty="0">
                <a:latin typeface="Garamond" pitchFamily="18" charset="0"/>
              </a:rPr>
              <a:t>Distributed OS</a:t>
            </a:r>
          </a:p>
          <a:p>
            <a:r>
              <a:rPr lang="en-US" sz="2200" dirty="0">
                <a:latin typeface="Garamond" pitchFamily="18" charset="0"/>
              </a:rPr>
              <a:t>A distributed operating system is an operating system that runs on multiple machines and enables them to work together as a single, unified computing environment. In a distributed operating system, resources such as processing power, memory, and storage are distributed across the network, and the system provides a transparent and integrated view to users and applications.</a:t>
            </a:r>
          </a:p>
          <a:p>
            <a:r>
              <a:rPr lang="en-US" sz="2200" dirty="0">
                <a:latin typeface="Garamond" pitchFamily="18" charset="0"/>
              </a:rPr>
              <a:t>Examples of distributed operating systems include Google's Chrome OS, which leverages a distributed architecture for cloud-based services, and various flavors of Linux designed for distributed computing environments.</a:t>
            </a:r>
          </a:p>
          <a:p>
            <a:r>
              <a:rPr lang="en-US" sz="2200" dirty="0">
                <a:latin typeface="Garamond" pitchFamily="18" charset="0"/>
              </a:rPr>
              <a:t>In conclusion, a distributed operating system allows multiple machines to collaborate and share resources to provide a seamless and efficient computing environment.</a:t>
            </a:r>
            <a:endParaRPr lang="ro-RO" sz="2200" dirty="0">
              <a:latin typeface="Garamond" pitchFamily="18" charset="0"/>
            </a:endParaRPr>
          </a:p>
        </p:txBody>
      </p:sp>
    </p:spTree>
    <p:extLst>
      <p:ext uri="{BB962C8B-B14F-4D97-AF65-F5344CB8AC3E}">
        <p14:creationId xmlns:p14="http://schemas.microsoft.com/office/powerpoint/2010/main" val="3545201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300" dirty="0">
                <a:latin typeface="Garamond" pitchFamily="18" charset="0"/>
              </a:rPr>
              <a:t>The basic function of an OS</a:t>
            </a:r>
          </a:p>
        </p:txBody>
      </p:sp>
      <p:sp>
        <p:nvSpPr>
          <p:cNvPr id="16387" name="Rectangle 3"/>
          <p:cNvSpPr>
            <a:spLocks noGrp="1" noChangeArrowheads="1"/>
          </p:cNvSpPr>
          <p:nvPr>
            <p:ph type="body" idx="1"/>
          </p:nvPr>
        </p:nvSpPr>
        <p:spPr>
          <a:xfrm>
            <a:off x="533400" y="2895600"/>
            <a:ext cx="8229600" cy="3535363"/>
          </a:xfrm>
        </p:spPr>
        <p:txBody>
          <a:bodyPr/>
          <a:lstStyle/>
          <a:p>
            <a:pPr>
              <a:lnSpc>
                <a:spcPct val="90000"/>
              </a:lnSpc>
            </a:pPr>
            <a:r>
              <a:rPr lang="en-US" b="1" dirty="0">
                <a:latin typeface="Garamond" pitchFamily="18" charset="0"/>
              </a:rPr>
              <a:t>The basic function of an OS is the one to control the hardware, the execution medium of the programs and the user interface/s.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3300" dirty="0">
                <a:latin typeface="Garamond" pitchFamily="18" charset="0"/>
              </a:rPr>
              <a:t>Operating models </a:t>
            </a:r>
          </a:p>
        </p:txBody>
      </p:sp>
      <p:sp>
        <p:nvSpPr>
          <p:cNvPr id="84995" name="Rectangle 3"/>
          <p:cNvSpPr>
            <a:spLocks noGrp="1" noChangeArrowheads="1"/>
          </p:cNvSpPr>
          <p:nvPr>
            <p:ph type="body" idx="1"/>
          </p:nvPr>
        </p:nvSpPr>
        <p:spPr>
          <a:xfrm>
            <a:off x="533400" y="1219200"/>
            <a:ext cx="8229600" cy="5211763"/>
          </a:xfrm>
        </p:spPr>
        <p:txBody>
          <a:bodyPr/>
          <a:lstStyle/>
          <a:p>
            <a:pPr>
              <a:lnSpc>
                <a:spcPct val="80000"/>
              </a:lnSpc>
              <a:buFontTx/>
              <a:buNone/>
            </a:pPr>
            <a:endParaRPr lang="en-US" sz="2400" b="1" dirty="0">
              <a:latin typeface="Garamond" pitchFamily="18" charset="0"/>
            </a:endParaRPr>
          </a:p>
          <a:p>
            <a:pPr>
              <a:lnSpc>
                <a:spcPct val="80000"/>
              </a:lnSpc>
              <a:buFontTx/>
              <a:buNone/>
            </a:pPr>
            <a:r>
              <a:rPr lang="en-US" sz="2400" b="1" dirty="0">
                <a:latin typeface="Garamond" pitchFamily="18" charset="0"/>
              </a:rPr>
              <a:t>Operating models:</a:t>
            </a:r>
          </a:p>
          <a:p>
            <a:pPr>
              <a:lnSpc>
                <a:spcPct val="80000"/>
              </a:lnSpc>
              <a:buFontTx/>
              <a:buNone/>
            </a:pPr>
            <a:endParaRPr lang="en-US" sz="2400" b="1" dirty="0">
              <a:latin typeface="Garamond" pitchFamily="18" charset="0"/>
            </a:endParaRPr>
          </a:p>
          <a:p>
            <a:pPr>
              <a:lnSpc>
                <a:spcPct val="80000"/>
              </a:lnSpc>
            </a:pPr>
            <a:r>
              <a:rPr lang="en-US" sz="2400" b="1" dirty="0">
                <a:latin typeface="Garamond" pitchFamily="18" charset="0"/>
              </a:rPr>
              <a:t>Peer-to-peer</a:t>
            </a:r>
          </a:p>
          <a:p>
            <a:pPr>
              <a:lnSpc>
                <a:spcPct val="80000"/>
              </a:lnSpc>
            </a:pPr>
            <a:r>
              <a:rPr lang="en-US" sz="2400" b="1" dirty="0">
                <a:latin typeface="Garamond" pitchFamily="18" charset="0"/>
              </a:rPr>
              <a:t>Client-server</a:t>
            </a:r>
            <a:r>
              <a:rPr lang="en-US" sz="2400" dirty="0">
                <a:latin typeface="Garamond" pitchFamily="18" charset="0"/>
              </a:rPr>
              <a:t> </a:t>
            </a:r>
          </a:p>
          <a:p>
            <a:pPr>
              <a:lnSpc>
                <a:spcPct val="80000"/>
              </a:lnSpc>
            </a:pPr>
            <a:r>
              <a:rPr lang="en-US" sz="2400" b="1" dirty="0">
                <a:latin typeface="Garamond" pitchFamily="18" charset="0"/>
              </a:rPr>
              <a:t>M</a:t>
            </a:r>
            <a:r>
              <a:rPr lang="ro-RO" sz="2400" b="1" dirty="0">
                <a:latin typeface="Garamond" pitchFamily="18" charset="0"/>
              </a:rPr>
              <a:t>ainframe</a:t>
            </a:r>
            <a:endParaRPr lang="en-US" sz="2400" dirty="0">
              <a:latin typeface="Garamond"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4" name="Picture 6" descr="6111"/>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592263" y="533400"/>
            <a:ext cx="5951537" cy="6096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1" name="Picture 5" descr="6112"/>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057400" y="685800"/>
            <a:ext cx="4864100" cy="5886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014" name="Group 102"/>
          <p:cNvGraphicFramePr>
            <a:graphicFrameLocks noGrp="1"/>
          </p:cNvGraphicFramePr>
          <p:nvPr>
            <p:extLst>
              <p:ext uri="{D42A27DB-BD31-4B8C-83A1-F6EECF244321}">
                <p14:modId xmlns:p14="http://schemas.microsoft.com/office/powerpoint/2010/main" val="507035170"/>
              </p:ext>
            </p:extLst>
          </p:nvPr>
        </p:nvGraphicFramePr>
        <p:xfrm>
          <a:off x="765175" y="228600"/>
          <a:ext cx="8125460" cy="1067435"/>
        </p:xfrm>
        <a:graphic>
          <a:graphicData uri="http://schemas.openxmlformats.org/drawingml/2006/table">
            <a:tbl>
              <a:tblPr/>
              <a:tblGrid>
                <a:gridCol w="10033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tblGrid>
              <a:tr h="141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a:txBody>
                  <a:tcPr anchor="ctr" horzOverflow="overflow">
                    <a:lnL cap="flat">
                      <a:noFill/>
                    </a:lnL>
                    <a:lnR>
                      <a:noFill/>
                    </a:lnR>
                    <a:lnT cap="flat">
                      <a:noFill/>
                    </a:lnT>
                    <a:lnB>
                      <a:noFill/>
                    </a:lnB>
                    <a:lnTlToBr>
                      <a:noFill/>
                    </a:lnTlToBr>
                    <a:lnBlToTr>
                      <a:noFill/>
                    </a:lnBlToTr>
                    <a:solidFill>
                      <a:srgbClr val="669A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Garamond" pitchFamily="18" charset="0"/>
                        </a:rPr>
                        <a:t>Multi-user systems</a:t>
                      </a:r>
                    </a:p>
                  </a:txBody>
                  <a:tcPr horzOverflow="overflow">
                    <a:lnL>
                      <a:noFill/>
                    </a:lnL>
                    <a:lnR>
                      <a:noFill/>
                    </a:lnR>
                    <a:lnT cap="flat">
                      <a:noFill/>
                    </a:lnT>
                    <a:lnB>
                      <a:noFill/>
                    </a:lnB>
                    <a:lnTlToBr>
                      <a:noFill/>
                    </a:lnTlToBr>
                    <a:lnBlToTr>
                      <a:noFill/>
                    </a:lnBlToTr>
                    <a:solidFill>
                      <a:srgbClr val="669A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49275">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39021" name="Group 109"/>
          <p:cNvGraphicFramePr>
            <a:graphicFrameLocks noGrp="1"/>
          </p:cNvGraphicFramePr>
          <p:nvPr>
            <p:extLst>
              <p:ext uri="{D42A27DB-BD31-4B8C-83A1-F6EECF244321}">
                <p14:modId xmlns:p14="http://schemas.microsoft.com/office/powerpoint/2010/main" val="3522811838"/>
              </p:ext>
            </p:extLst>
          </p:nvPr>
        </p:nvGraphicFramePr>
        <p:xfrm>
          <a:off x="533400" y="1344930"/>
          <a:ext cx="8610600" cy="2910586"/>
        </p:xfrm>
        <a:graphic>
          <a:graphicData uri="http://schemas.openxmlformats.org/drawingml/2006/table">
            <a:tbl>
              <a:tblPr/>
              <a:tblGrid>
                <a:gridCol w="8610600">
                  <a:extLst>
                    <a:ext uri="{9D8B030D-6E8A-4147-A177-3AD203B41FA5}">
                      <a16:colId xmlns:a16="http://schemas.microsoft.com/office/drawing/2014/main" val="20000"/>
                    </a:ext>
                  </a:extLst>
                </a:gridCol>
              </a:tblGrid>
              <a:tr h="592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Garamond" pitchFamily="18" charset="0"/>
                        </a:rPr>
                        <a:t>Examples: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Garamond" pitchFamily="18" charset="0"/>
                        </a:rPr>
                        <a:t>Unix/</a:t>
                      </a:r>
                      <a:r>
                        <a:rPr kumimoji="0" lang="en-US" sz="2400" b="1" i="0" u="none" strike="noStrike" cap="none" normalizeH="0" baseline="0" dirty="0">
                          <a:ln>
                            <a:noFill/>
                          </a:ln>
                          <a:solidFill>
                            <a:srgbClr val="000000"/>
                          </a:solidFill>
                          <a:effectLst/>
                          <a:latin typeface="Garamond" pitchFamily="18" charset="0"/>
                        </a:rPr>
                        <a:t>Linux, Windows Vista/7/8/10/11, Mac OS-X/macOS</a:t>
                      </a:r>
                      <a:r>
                        <a:rPr kumimoji="0" lang="ro-RO" sz="2400" b="0" i="0" u="none" strike="noStrike" cap="none" normalizeH="0" baseline="0" dirty="0">
                          <a:ln>
                            <a:noFill/>
                          </a:ln>
                          <a:solidFill>
                            <a:schemeClr val="tx1"/>
                          </a:solidFill>
                          <a:effectLst/>
                          <a:latin typeface="Garamond"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o-RO" sz="2400" b="0" i="0" u="none" strike="noStrike" cap="none" normalizeH="0" baseline="0" dirty="0">
                        <a:ln>
                          <a:noFill/>
                        </a:ln>
                        <a:solidFill>
                          <a:schemeClr val="tx1"/>
                        </a:solidFill>
                        <a:effectLst/>
                        <a:latin typeface="Garamond" pitchFamily="18" charset="0"/>
                      </a:endParaRPr>
                    </a:p>
                  </a:txBody>
                  <a:tcPr anchor="ctr"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136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Unicode MS" pitchFamily="34" charset="-128"/>
                        <a:ea typeface="Arial Unicode MS" pitchFamily="34" charset="-128"/>
                        <a:cs typeface="Arial Unicode MS" pitchFamily="34" charset="-128"/>
                      </a:endParaRPr>
                    </a:p>
                  </a:txBody>
                  <a:tcPr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38919" name="Picture 7" descr="transd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138" y="963613"/>
            <a:ext cx="28575" cy="9525"/>
          </a:xfrm>
          <a:prstGeom prst="rect">
            <a:avLst/>
          </a:prstGeom>
          <a:noFill/>
          <a:extLst>
            <a:ext uri="{909E8E84-426E-40DD-AFC4-6F175D3DCCD1}">
              <a14:hiddenFill xmlns:a14="http://schemas.microsoft.com/office/drawing/2010/main">
                <a:solidFill>
                  <a:srgbClr val="FFFFFF"/>
                </a:solidFill>
              </a14:hiddenFill>
            </a:ext>
          </a:extLst>
        </p:spPr>
      </p:pic>
      <p:pic>
        <p:nvPicPr>
          <p:cNvPr id="38922" name="Picture 10" descr="transd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50" y="141605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38925" name="Picture 13" descr="transd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50" y="3803650"/>
            <a:ext cx="171450" cy="171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sz="half" idx="1"/>
          </p:nvPr>
        </p:nvSpPr>
        <p:spPr>
          <a:xfrm>
            <a:off x="457200" y="1219200"/>
            <a:ext cx="8686800" cy="4906963"/>
          </a:xfrm>
        </p:spPr>
        <p:txBody>
          <a:bodyPr/>
          <a:lstStyle/>
          <a:p>
            <a:pPr>
              <a:lnSpc>
                <a:spcPct val="90000"/>
              </a:lnSpc>
            </a:pPr>
            <a:r>
              <a:rPr lang="en-US" sz="2400" b="1" i="1" dirty="0">
                <a:latin typeface="Garamond" pitchFamily="18" charset="0"/>
              </a:rPr>
              <a:t>M</a:t>
            </a:r>
            <a:r>
              <a:rPr lang="ro-RO" sz="2400" b="1" i="1" dirty="0">
                <a:latin typeface="Garamond" pitchFamily="18" charset="0"/>
              </a:rPr>
              <a:t>ultitasking</a:t>
            </a:r>
            <a:r>
              <a:rPr lang="en-US" sz="2400" dirty="0">
                <a:latin typeface="Garamond" pitchFamily="18" charset="0"/>
              </a:rPr>
              <a:t> means that, internally, the OS is capable to execute </a:t>
            </a:r>
            <a:r>
              <a:rPr lang="ro-RO" sz="2400" dirty="0">
                <a:latin typeface="Garamond" pitchFamily="18" charset="0"/>
              </a:rPr>
              <a:t> </a:t>
            </a:r>
            <a:r>
              <a:rPr lang="en-US" sz="2400" dirty="0">
                <a:latin typeface="Garamond" pitchFamily="18" charset="0"/>
              </a:rPr>
              <a:t>multiple tasks or processes simultaneously. </a:t>
            </a:r>
          </a:p>
          <a:p>
            <a:pPr>
              <a:lnSpc>
                <a:spcPct val="90000"/>
              </a:lnSpc>
            </a:pPr>
            <a:r>
              <a:rPr lang="en-US" sz="2400" dirty="0">
                <a:latin typeface="Garamond" pitchFamily="18" charset="0"/>
              </a:rPr>
              <a:t>This is done by a piece of software called </a:t>
            </a:r>
            <a:r>
              <a:rPr lang="en-US" sz="2400" b="1" dirty="0">
                <a:latin typeface="Garamond" pitchFamily="18" charset="0"/>
              </a:rPr>
              <a:t>scheduler</a:t>
            </a:r>
            <a:r>
              <a:rPr lang="en-US" sz="2400" dirty="0">
                <a:latin typeface="Garamond" pitchFamily="18" charset="0"/>
              </a:rPr>
              <a:t>, integrated in the execution environment</a:t>
            </a:r>
            <a:r>
              <a:rPr lang="ro-RO" sz="2400" dirty="0">
                <a:latin typeface="Garamond" pitchFamily="18" charset="0"/>
              </a:rPr>
              <a:t>. </a:t>
            </a:r>
            <a:r>
              <a:rPr lang="en-US" sz="2400" dirty="0">
                <a:latin typeface="Garamond" pitchFamily="18" charset="0"/>
              </a:rPr>
              <a:t>The scheduler has the role to allocate processor’s time, memory and other elements of the system for several tasks</a:t>
            </a:r>
            <a:r>
              <a:rPr lang="en-US" sz="2400" b="1" dirty="0">
                <a:latin typeface="Garamond" pitchFamily="18" charset="0"/>
              </a:rPr>
              <a:t> </a:t>
            </a:r>
            <a:r>
              <a:rPr lang="en-US" sz="2400" dirty="0">
                <a:latin typeface="Garamond" pitchFamily="18" charset="0"/>
              </a:rPr>
              <a:t>in order to enable systems’ resource sharing</a:t>
            </a:r>
            <a:r>
              <a:rPr lang="ro-RO" sz="2400" dirty="0">
                <a:latin typeface="Garamond" pitchFamily="18" charset="0"/>
              </a:rPr>
              <a:t>.</a:t>
            </a:r>
          </a:p>
          <a:p>
            <a:pPr>
              <a:lnSpc>
                <a:spcPct val="90000"/>
              </a:lnSpc>
            </a:pPr>
            <a:r>
              <a:rPr lang="en-US" sz="2400" dirty="0">
                <a:latin typeface="Garamond" pitchFamily="18" charset="0"/>
              </a:rPr>
              <a:t>Each user on a multiuser system it has a separate task/process on a </a:t>
            </a:r>
            <a:r>
              <a:rPr lang="ro-RO" sz="2400" dirty="0">
                <a:latin typeface="Garamond" pitchFamily="18" charset="0"/>
              </a:rPr>
              <a:t>server. </a:t>
            </a:r>
            <a:r>
              <a:rPr lang="en-US" sz="2400" dirty="0">
                <a:latin typeface="Garamond" pitchFamily="18" charset="0"/>
              </a:rPr>
              <a:t>These tasks are created dynamically as users are connecting on the system or</a:t>
            </a:r>
            <a:r>
              <a:rPr lang="ro-RO" sz="2400" dirty="0">
                <a:latin typeface="Garamond" pitchFamily="18" charset="0"/>
              </a:rPr>
              <a:t>,</a:t>
            </a:r>
            <a:r>
              <a:rPr lang="en-US" sz="2400" dirty="0">
                <a:latin typeface="Garamond" pitchFamily="18" charset="0"/>
              </a:rPr>
              <a:t> on the contrary, they are deleted when users are disconnecting from the </a:t>
            </a:r>
            <a:r>
              <a:rPr lang="ro-RO" sz="2400" dirty="0">
                <a:latin typeface="Garamond" pitchFamily="18" charset="0"/>
              </a:rPr>
              <a:t>server. </a:t>
            </a:r>
          </a:p>
        </p:txBody>
      </p:sp>
      <p:graphicFrame>
        <p:nvGraphicFramePr>
          <p:cNvPr id="39986" name="Group 50"/>
          <p:cNvGraphicFramePr>
            <a:graphicFrameLocks noGrp="1"/>
          </p:cNvGraphicFramePr>
          <p:nvPr>
            <p:ph sz="half" idx="2"/>
            <p:extLst>
              <p:ext uri="{D42A27DB-BD31-4B8C-83A1-F6EECF244321}">
                <p14:modId xmlns:p14="http://schemas.microsoft.com/office/powerpoint/2010/main" val="969813783"/>
              </p:ext>
            </p:extLst>
          </p:nvPr>
        </p:nvGraphicFramePr>
        <p:xfrm>
          <a:off x="1143000" y="228600"/>
          <a:ext cx="7162800" cy="1036320"/>
        </p:xfrm>
        <a:graphic>
          <a:graphicData uri="http://schemas.openxmlformats.org/drawingml/2006/table">
            <a:tbl>
              <a:tblPr/>
              <a:tblGrid>
                <a:gridCol w="850900">
                  <a:extLst>
                    <a:ext uri="{9D8B030D-6E8A-4147-A177-3AD203B41FA5}">
                      <a16:colId xmlns:a16="http://schemas.microsoft.com/office/drawing/2014/main" val="20000"/>
                    </a:ext>
                  </a:extLst>
                </a:gridCol>
                <a:gridCol w="5692775">
                  <a:extLst>
                    <a:ext uri="{9D8B030D-6E8A-4147-A177-3AD203B41FA5}">
                      <a16:colId xmlns:a16="http://schemas.microsoft.com/office/drawing/2014/main" val="20001"/>
                    </a:ext>
                  </a:extLst>
                </a:gridCol>
                <a:gridCol w="309563">
                  <a:extLst>
                    <a:ext uri="{9D8B030D-6E8A-4147-A177-3AD203B41FA5}">
                      <a16:colId xmlns:a16="http://schemas.microsoft.com/office/drawing/2014/main" val="20002"/>
                    </a:ext>
                  </a:extLst>
                </a:gridCol>
                <a:gridCol w="309562">
                  <a:extLst>
                    <a:ext uri="{9D8B030D-6E8A-4147-A177-3AD203B41FA5}">
                      <a16:colId xmlns:a16="http://schemas.microsoft.com/office/drawing/2014/main" val="20003"/>
                    </a:ext>
                  </a:extLst>
                </a:gridCol>
              </a:tblGrid>
              <a:tr h="295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a:txBody>
                  <a:tcPr anchor="ctr" horzOverflow="overflow">
                    <a:lnL cap="flat">
                      <a:noFill/>
                    </a:lnL>
                    <a:lnR>
                      <a:noFill/>
                    </a:lnR>
                    <a:lnT cap="flat">
                      <a:noFill/>
                    </a:lnT>
                    <a:lnB>
                      <a:noFill/>
                    </a:lnB>
                    <a:lnTlToBr>
                      <a:noFill/>
                    </a:lnTlToBr>
                    <a:lnBlToTr>
                      <a:noFill/>
                    </a:lnBlToTr>
                    <a:solidFill>
                      <a:srgbClr val="669A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Garamond" pitchFamily="18" charset="0"/>
                        </a:rPr>
                        <a:t>M</a:t>
                      </a:r>
                      <a:r>
                        <a:rPr kumimoji="0" lang="ro-RO" sz="2800" b="0" i="0" u="none" strike="noStrike" cap="none" normalizeH="0" baseline="0" dirty="0">
                          <a:ln>
                            <a:noFill/>
                          </a:ln>
                          <a:solidFill>
                            <a:schemeClr val="tx1"/>
                          </a:solidFill>
                          <a:effectLst/>
                          <a:latin typeface="Garamond" pitchFamily="18" charset="0"/>
                        </a:rPr>
                        <a:t>ultitasking</a:t>
                      </a:r>
                      <a:r>
                        <a:rPr kumimoji="0" lang="en-US" sz="2800" b="0" i="0" u="none" strike="noStrike" cap="none" normalizeH="0" baseline="0" dirty="0">
                          <a:ln>
                            <a:noFill/>
                          </a:ln>
                          <a:solidFill>
                            <a:schemeClr val="tx1"/>
                          </a:solidFill>
                          <a:effectLst/>
                          <a:latin typeface="Garamond" pitchFamily="18" charset="0"/>
                        </a:rPr>
                        <a:t> systems</a:t>
                      </a:r>
                    </a:p>
                  </a:txBody>
                  <a:tcPr anchor="ctr" horzOverflow="overflow">
                    <a:lnL>
                      <a:noFill/>
                    </a:lnL>
                    <a:lnR>
                      <a:noFill/>
                    </a:lnR>
                    <a:lnT cap="flat">
                      <a:noFill/>
                    </a:lnT>
                    <a:lnB>
                      <a:noFill/>
                    </a:lnB>
                    <a:lnTlToBr>
                      <a:noFill/>
                    </a:lnTlToBr>
                    <a:lnBlToTr>
                      <a:noFill/>
                    </a:lnBlToTr>
                    <a:solidFill>
                      <a:srgbClr val="669A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61925">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Garamond" pitchFamily="18" charset="0"/>
                      </a:endParaRP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a:latin typeface="Garamond" pitchFamily="18" charset="0"/>
              </a:rPr>
              <a:t>Basic </a:t>
            </a:r>
            <a:r>
              <a:rPr lang="ro-RO" dirty="0">
                <a:latin typeface="Garamond" pitchFamily="18" charset="0"/>
              </a:rPr>
              <a:t>Unix/Linux</a:t>
            </a:r>
            <a:r>
              <a:rPr lang="en-US" dirty="0">
                <a:latin typeface="Garamond" pitchFamily="18" charset="0"/>
              </a:rPr>
              <a:t> commands</a:t>
            </a:r>
          </a:p>
        </p:txBody>
      </p:sp>
      <p:sp>
        <p:nvSpPr>
          <p:cNvPr id="71683" name="Rectangle 3"/>
          <p:cNvSpPr>
            <a:spLocks noGrp="1" noChangeArrowheads="1"/>
          </p:cNvSpPr>
          <p:nvPr>
            <p:ph type="body" idx="1"/>
          </p:nvPr>
        </p:nvSpPr>
        <p:spPr/>
        <p:txBody>
          <a:bodyPr/>
          <a:lstStyle/>
          <a:p>
            <a:r>
              <a:rPr lang="ro-RO" b="1" dirty="0">
                <a:latin typeface="Garamond" pitchFamily="18" charset="0"/>
              </a:rPr>
              <a:t>cd</a:t>
            </a:r>
            <a:r>
              <a:rPr lang="ro-RO" dirty="0">
                <a:latin typeface="Garamond" pitchFamily="18" charset="0"/>
              </a:rPr>
              <a:t> (change directory) – </a:t>
            </a:r>
            <a:r>
              <a:rPr lang="en-US" dirty="0">
                <a:latin typeface="Garamond" pitchFamily="18" charset="0"/>
              </a:rPr>
              <a:t>used to navigate through the filesystem</a:t>
            </a:r>
            <a:endParaRPr lang="ro-RO" dirty="0">
              <a:latin typeface="Garamond" pitchFamily="18" charset="0"/>
            </a:endParaRPr>
          </a:p>
          <a:p>
            <a:r>
              <a:rPr lang="ro-RO" dirty="0">
                <a:latin typeface="Garamond" pitchFamily="18" charset="0"/>
              </a:rPr>
              <a:t>cd ..</a:t>
            </a:r>
          </a:p>
          <a:p>
            <a:r>
              <a:rPr lang="ro-RO" dirty="0">
                <a:latin typeface="Garamond" pitchFamily="18" charset="0"/>
              </a:rPr>
              <a:t>cd</a:t>
            </a:r>
          </a:p>
          <a:p>
            <a:r>
              <a:rPr lang="en-US" dirty="0">
                <a:latin typeface="Garamond" pitchFamily="18" charset="0"/>
              </a:rPr>
              <a:t>c</a:t>
            </a:r>
            <a:r>
              <a:rPr lang="ro-RO" dirty="0">
                <a:latin typeface="Garamond" pitchFamily="18" charset="0"/>
              </a:rPr>
              <a:t>d </a:t>
            </a:r>
            <a:r>
              <a:rPr lang="en-US" dirty="0">
                <a:latin typeface="Garamond" pitchFamily="18" charset="0"/>
              </a:rPr>
              <a:t>~</a:t>
            </a:r>
          </a:p>
          <a:p>
            <a:r>
              <a:rPr lang="en-US" dirty="0">
                <a:latin typeface="Garamond" pitchFamily="18" charset="0"/>
              </a:rPr>
              <a:t>c</a:t>
            </a:r>
            <a:r>
              <a:rPr lang="ro-RO" dirty="0">
                <a:latin typeface="Garamond" pitchFamily="18" charset="0"/>
              </a:rPr>
              <a:t>d </a:t>
            </a:r>
            <a:r>
              <a:rPr lang="en-US" dirty="0">
                <a:latin typeface="Garamond" pitchFamily="18" charset="0"/>
              </a:rPr>
              <a:t>$HOME </a:t>
            </a:r>
          </a:p>
          <a:p>
            <a:r>
              <a:rPr lang="en-US" dirty="0">
                <a:latin typeface="Garamond" pitchFamily="18" charset="0"/>
              </a:rPr>
              <a:t>c</a:t>
            </a:r>
            <a:r>
              <a:rPr lang="ro-RO" dirty="0">
                <a:latin typeface="Garamond" pitchFamily="18" charset="0"/>
              </a:rPr>
              <a:t>d </a:t>
            </a:r>
            <a:r>
              <a:rPr lang="en-US" dirty="0">
                <a:latin typeface="Garamond" pitchFamily="18" charset="0"/>
              </a:rPr>
              <a:t>/</a:t>
            </a:r>
            <a:r>
              <a:rPr lang="en-US" dirty="0" err="1">
                <a:latin typeface="Garamond" pitchFamily="18" charset="0"/>
              </a:rPr>
              <a:t>etc</a:t>
            </a:r>
            <a:r>
              <a:rPr lang="en-US" dirty="0">
                <a:latin typeface="Garamond" pitchFamily="18" charset="0"/>
              </a:rPr>
              <a:t>/opt (see the difference between absolute paths and relative paths !) </a:t>
            </a:r>
          </a:p>
        </p:txBody>
      </p:sp>
    </p:spTree>
    <p:extLst>
      <p:ext uri="{BB962C8B-B14F-4D97-AF65-F5344CB8AC3E}">
        <p14:creationId xmlns:p14="http://schemas.microsoft.com/office/powerpoint/2010/main" val="4203039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ro-RO" sz="3300" dirty="0">
                <a:latin typeface="Garamond" pitchFamily="18" charset="0"/>
              </a:rPr>
              <a:t>Multitasking</a:t>
            </a:r>
            <a:r>
              <a:rPr lang="en-US" sz="3300" dirty="0">
                <a:latin typeface="Garamond" pitchFamily="18" charset="0"/>
              </a:rPr>
              <a:t>/Multiuser</a:t>
            </a:r>
          </a:p>
        </p:txBody>
      </p:sp>
      <p:pic>
        <p:nvPicPr>
          <p:cNvPr id="40971" name="Picture 11" descr="multitask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1662113"/>
            <a:ext cx="5943600" cy="4400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ro-RO" sz="3300" dirty="0">
                <a:latin typeface="Garamond" pitchFamily="18" charset="0"/>
              </a:rPr>
              <a:t>Multithreading</a:t>
            </a:r>
            <a:endParaRPr lang="en-US" sz="3300" dirty="0">
              <a:latin typeface="Garamond" pitchFamily="18" charset="0"/>
            </a:endParaRPr>
          </a:p>
        </p:txBody>
      </p:sp>
      <p:sp>
        <p:nvSpPr>
          <p:cNvPr id="41987" name="Rectangle 3"/>
          <p:cNvSpPr>
            <a:spLocks noGrp="1" noChangeArrowheads="1"/>
          </p:cNvSpPr>
          <p:nvPr>
            <p:ph type="body" idx="1"/>
          </p:nvPr>
        </p:nvSpPr>
        <p:spPr/>
        <p:txBody>
          <a:bodyPr/>
          <a:lstStyle/>
          <a:p>
            <a:pPr>
              <a:lnSpc>
                <a:spcPct val="80000"/>
              </a:lnSpc>
              <a:buFontTx/>
              <a:buNone/>
            </a:pPr>
            <a:endParaRPr lang="en-US" sz="2400" dirty="0">
              <a:latin typeface="Garamond" pitchFamily="18" charset="0"/>
            </a:endParaRPr>
          </a:p>
          <a:p>
            <a:pPr>
              <a:lnSpc>
                <a:spcPct val="80000"/>
              </a:lnSpc>
              <a:buFontTx/>
              <a:buNone/>
            </a:pPr>
            <a:r>
              <a:rPr lang="en-US" sz="2400" dirty="0">
                <a:latin typeface="Garamond" pitchFamily="18" charset="0"/>
              </a:rPr>
              <a:t>The servers are capable to run concurrent copies of a command in the same time</a:t>
            </a:r>
            <a:r>
              <a:rPr lang="ro-RO" sz="2400" dirty="0">
                <a:latin typeface="Garamond" pitchFamily="18" charset="0"/>
              </a:rPr>
              <a:t>. </a:t>
            </a:r>
            <a:r>
              <a:rPr lang="en-US" sz="2400" dirty="0">
                <a:latin typeface="Garamond" pitchFamily="18" charset="0"/>
              </a:rPr>
              <a:t>This enables the execution of more instances of the same service or thread of a </a:t>
            </a:r>
            <a:r>
              <a:rPr lang="ro-RO" sz="2400" dirty="0">
                <a:latin typeface="Garamond" pitchFamily="18" charset="0"/>
              </a:rPr>
              <a:t>program. </a:t>
            </a:r>
            <a:r>
              <a:rPr lang="en-US" sz="2400" dirty="0">
                <a:latin typeface="Garamond" pitchFamily="18" charset="0"/>
              </a:rPr>
              <a:t>A </a:t>
            </a:r>
            <a:r>
              <a:rPr lang="en-US" sz="2400" b="1" i="1" dirty="0">
                <a:latin typeface="Garamond" pitchFamily="18" charset="0"/>
              </a:rPr>
              <a:t>t</a:t>
            </a:r>
            <a:r>
              <a:rPr lang="ro-RO" sz="2400" b="1" i="1" dirty="0">
                <a:latin typeface="Garamond" pitchFamily="18" charset="0"/>
              </a:rPr>
              <a:t>hread</a:t>
            </a:r>
            <a:r>
              <a:rPr lang="en-US" sz="2400" dirty="0">
                <a:latin typeface="Garamond" pitchFamily="18" charset="0"/>
              </a:rPr>
              <a:t> is describing a program (or part of a program) that has the capacity to execute independently from others</a:t>
            </a:r>
            <a:r>
              <a:rPr lang="ro-RO" sz="2400" dirty="0">
                <a:latin typeface="Garamond" pitchFamily="18" charset="0"/>
              </a:rPr>
              <a:t>. </a:t>
            </a:r>
            <a:endParaRPr lang="en-US" sz="2400" dirty="0">
              <a:latin typeface="Garamond" pitchFamily="18" charset="0"/>
            </a:endParaRPr>
          </a:p>
          <a:p>
            <a:pPr>
              <a:lnSpc>
                <a:spcPct val="80000"/>
              </a:lnSpc>
              <a:buFontTx/>
              <a:buNone/>
            </a:pPr>
            <a:endParaRPr lang="en-US" sz="2400" dirty="0">
              <a:latin typeface="Garamond" pitchFamily="18" charset="0"/>
            </a:endParaRPr>
          </a:p>
          <a:p>
            <a:pPr>
              <a:lnSpc>
                <a:spcPct val="80000"/>
              </a:lnSpc>
              <a:buFontTx/>
              <a:buNone/>
            </a:pPr>
            <a:r>
              <a:rPr lang="en-US" sz="2400" dirty="0">
                <a:latin typeface="Garamond" pitchFamily="18" charset="0"/>
              </a:rPr>
              <a:t>The </a:t>
            </a:r>
            <a:r>
              <a:rPr lang="ro-RO" sz="2400" dirty="0">
                <a:latin typeface="Garamond" pitchFamily="18" charset="0"/>
              </a:rPr>
              <a:t>“multithreading” </a:t>
            </a:r>
            <a:r>
              <a:rPr lang="en-US" sz="2400" dirty="0">
                <a:latin typeface="Garamond" pitchFamily="18" charset="0"/>
              </a:rPr>
              <a:t>operating systems enable programmers to design programs that can be run separated in different threads of execution in a concurrent manner</a:t>
            </a:r>
            <a:r>
              <a:rPr lang="ro-RO" sz="2400" dirty="0">
                <a:latin typeface="Garamond" pitchFamily="18" charset="0"/>
              </a:rPr>
              <a:t>. </a:t>
            </a:r>
            <a:endParaRPr lang="en-US" sz="2400" dirty="0">
              <a:latin typeface="Garamond" pitchFamily="18" charset="0"/>
            </a:endParaRPr>
          </a:p>
          <a:p>
            <a:pPr>
              <a:lnSpc>
                <a:spcPct val="80000"/>
              </a:lnSpc>
              <a:buFontTx/>
              <a:buNone/>
            </a:pPr>
            <a:r>
              <a:rPr lang="en-US" sz="2400" dirty="0">
                <a:latin typeface="Garamond" pitchFamily="18" charset="0"/>
              </a:rPr>
              <a:t>    </a:t>
            </a:r>
          </a:p>
          <a:p>
            <a:pPr>
              <a:lnSpc>
                <a:spcPct val="80000"/>
              </a:lnSpc>
              <a:spcBef>
                <a:spcPct val="0"/>
              </a:spcBef>
              <a:buFontTx/>
              <a:buNone/>
            </a:pPr>
            <a:endParaRPr lang="en-US" sz="2400" dirty="0">
              <a:latin typeface="Garamond"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z="3300" dirty="0">
                <a:latin typeface="Garamond" pitchFamily="18" charset="0"/>
              </a:rPr>
              <a:t>M</a:t>
            </a:r>
            <a:r>
              <a:rPr lang="ro-RO" sz="3300" dirty="0">
                <a:latin typeface="Garamond" pitchFamily="18" charset="0"/>
              </a:rPr>
              <a:t>ultiproce</a:t>
            </a:r>
            <a:r>
              <a:rPr lang="en-US" sz="3300" dirty="0">
                <a:latin typeface="Garamond" pitchFamily="18" charset="0"/>
              </a:rPr>
              <a:t>s</a:t>
            </a:r>
            <a:r>
              <a:rPr lang="ro-RO" sz="3300" dirty="0">
                <a:latin typeface="Garamond" pitchFamily="18" charset="0"/>
              </a:rPr>
              <a:t>sor</a:t>
            </a:r>
            <a:r>
              <a:rPr lang="en-US" sz="3300" dirty="0">
                <a:latin typeface="Garamond" pitchFamily="18" charset="0"/>
              </a:rPr>
              <a:t> servers</a:t>
            </a:r>
          </a:p>
        </p:txBody>
      </p:sp>
      <p:sp>
        <p:nvSpPr>
          <p:cNvPr id="87043" name="Rectangle 3"/>
          <p:cNvSpPr>
            <a:spLocks noGrp="1" noChangeArrowheads="1"/>
          </p:cNvSpPr>
          <p:nvPr>
            <p:ph type="body" idx="1"/>
          </p:nvPr>
        </p:nvSpPr>
        <p:spPr/>
        <p:txBody>
          <a:bodyPr/>
          <a:lstStyle/>
          <a:p>
            <a:pPr>
              <a:lnSpc>
                <a:spcPct val="90000"/>
              </a:lnSpc>
            </a:pPr>
            <a:r>
              <a:rPr lang="en-US" sz="2800" dirty="0">
                <a:solidFill>
                  <a:srgbClr val="000000"/>
                </a:solidFill>
                <a:latin typeface="Garamond" pitchFamily="18" charset="0"/>
              </a:rPr>
              <a:t>For superior execution speeds, some systems are equipped with more processors</a:t>
            </a:r>
            <a:r>
              <a:rPr lang="ro-RO" sz="2800" dirty="0">
                <a:solidFill>
                  <a:srgbClr val="000000"/>
                </a:solidFill>
                <a:latin typeface="Garamond" pitchFamily="18" charset="0"/>
              </a:rPr>
              <a:t>. </a:t>
            </a:r>
            <a:r>
              <a:rPr lang="en-US" sz="2800" dirty="0">
                <a:solidFill>
                  <a:srgbClr val="000000"/>
                </a:solidFill>
                <a:latin typeface="Garamond" pitchFamily="18" charset="0"/>
              </a:rPr>
              <a:t>These systems are capable to execute simultaneous tasks in parallel.</a:t>
            </a:r>
            <a:endParaRPr lang="ro-RO" sz="2800" dirty="0">
              <a:solidFill>
                <a:srgbClr val="000000"/>
              </a:solidFill>
              <a:latin typeface="Garamond" pitchFamily="18" charset="0"/>
            </a:endParaRPr>
          </a:p>
          <a:p>
            <a:pPr>
              <a:lnSpc>
                <a:spcPct val="90000"/>
              </a:lnSpc>
            </a:pPr>
            <a:endParaRPr lang="ro-RO" sz="2800" dirty="0">
              <a:solidFill>
                <a:srgbClr val="000000"/>
              </a:solidFill>
              <a:latin typeface="Garamond" pitchFamily="18" charset="0"/>
            </a:endParaRPr>
          </a:p>
          <a:p>
            <a:pPr>
              <a:lnSpc>
                <a:spcPct val="90000"/>
              </a:lnSpc>
            </a:pPr>
            <a:r>
              <a:rPr lang="en-US" sz="2800" dirty="0">
                <a:solidFill>
                  <a:srgbClr val="000000"/>
                </a:solidFill>
                <a:latin typeface="Garamond" pitchFamily="18" charset="0"/>
              </a:rPr>
              <a:t>The aggregate processing power is a lot improved in this case</a:t>
            </a:r>
            <a:r>
              <a:rPr lang="ro-RO" sz="2800" dirty="0">
                <a:solidFill>
                  <a:srgbClr val="000000"/>
                </a:solidFill>
                <a:latin typeface="Garamond" pitchFamily="18" charset="0"/>
              </a:rPr>
              <a:t>. </a:t>
            </a:r>
            <a:endParaRPr lang="en-US" sz="2800" dirty="0">
              <a:solidFill>
                <a:srgbClr val="000000"/>
              </a:solidFill>
              <a:latin typeface="Garamond"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304800" y="914400"/>
            <a:ext cx="8686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dirty="0">
              <a:solidFill>
                <a:srgbClr val="000000"/>
              </a:solidFill>
            </a:endParaRPr>
          </a:p>
          <a:p>
            <a:r>
              <a:rPr lang="en-US" sz="2400" b="1" dirty="0">
                <a:solidFill>
                  <a:srgbClr val="000000"/>
                </a:solidFill>
              </a:rPr>
              <a:t>Cooperative m</a:t>
            </a:r>
            <a:r>
              <a:rPr lang="ro-RO" sz="2400" b="1" dirty="0">
                <a:solidFill>
                  <a:srgbClr val="000000"/>
                </a:solidFill>
              </a:rPr>
              <a:t>ultitasking</a:t>
            </a:r>
            <a:r>
              <a:rPr lang="ro-RO" sz="2400" dirty="0">
                <a:solidFill>
                  <a:srgbClr val="000000"/>
                </a:solidFill>
              </a:rPr>
              <a:t> </a:t>
            </a:r>
            <a:r>
              <a:rPr lang="en-US" sz="2400" dirty="0">
                <a:solidFill>
                  <a:srgbClr val="000000"/>
                </a:solidFill>
              </a:rPr>
              <a:t>means that the programs exchanges memory addresses and data in a “free” way</a:t>
            </a:r>
            <a:r>
              <a:rPr lang="ro-RO" sz="2400" dirty="0">
                <a:solidFill>
                  <a:srgbClr val="000000"/>
                </a:solidFill>
              </a:rPr>
              <a:t>. </a:t>
            </a:r>
            <a:endParaRPr lang="en-US" sz="2400" dirty="0">
              <a:solidFill>
                <a:srgbClr val="000000"/>
              </a:solidFill>
            </a:endParaRPr>
          </a:p>
          <a:p>
            <a:endParaRPr lang="en-US" sz="2400" dirty="0">
              <a:solidFill>
                <a:srgbClr val="000000"/>
              </a:solidFill>
            </a:endParaRPr>
          </a:p>
          <a:p>
            <a:r>
              <a:rPr lang="en-US" sz="2400" dirty="0">
                <a:solidFill>
                  <a:srgbClr val="000000"/>
                </a:solidFill>
              </a:rPr>
              <a:t>The programs are written to give up using the processor after a while, in order to allow other programs to use the processor</a:t>
            </a:r>
            <a:r>
              <a:rPr lang="ro-RO" sz="2400" dirty="0">
                <a:solidFill>
                  <a:srgbClr val="000000"/>
                </a:solidFill>
              </a:rPr>
              <a:t>.</a:t>
            </a:r>
            <a:endParaRPr lang="en-US" sz="2400" dirty="0">
              <a:solidFill>
                <a:srgbClr val="000000"/>
              </a:solidFill>
            </a:endParaRPr>
          </a:p>
          <a:p>
            <a:r>
              <a:rPr lang="ro-RO" sz="2400" dirty="0">
                <a:solidFill>
                  <a:srgbClr val="000000"/>
                </a:solidFill>
              </a:rPr>
              <a:t> </a:t>
            </a:r>
            <a:endParaRPr lang="en-US" sz="2400" dirty="0">
              <a:solidFill>
                <a:srgbClr val="000000"/>
              </a:solidFill>
            </a:endParaRPr>
          </a:p>
          <a:p>
            <a:r>
              <a:rPr lang="en-US" sz="2400" dirty="0">
                <a:solidFill>
                  <a:srgbClr val="000000"/>
                </a:solidFill>
              </a:rPr>
              <a:t>If a </a:t>
            </a:r>
            <a:r>
              <a:rPr lang="ro-RO" sz="2400" dirty="0">
                <a:solidFill>
                  <a:srgbClr val="000000"/>
                </a:solidFill>
              </a:rPr>
              <a:t>program </a:t>
            </a:r>
            <a:r>
              <a:rPr lang="en-US" sz="2400" dirty="0">
                <a:solidFill>
                  <a:srgbClr val="000000"/>
                </a:solidFill>
              </a:rPr>
              <a:t>is poorly written, it may monopolize the whole activity of the processor; also, if a program is blocking, it may block other programs, too</a:t>
            </a:r>
            <a:r>
              <a:rPr lang="en-US" sz="2400">
                <a:solidFill>
                  <a:srgbClr val="000000"/>
                </a:solidFill>
              </a:rPr>
              <a:t>. See </a:t>
            </a:r>
            <a:r>
              <a:rPr lang="en-US" sz="2400" dirty="0">
                <a:solidFill>
                  <a:srgbClr val="000000"/>
                </a:solidFill>
              </a:rPr>
              <a:t>here the infamous </a:t>
            </a:r>
            <a:r>
              <a:rPr lang="en-US" sz="2400" dirty="0" err="1">
                <a:solidFill>
                  <a:srgbClr val="000000"/>
                </a:solidFill>
              </a:rPr>
              <a:t>BSoD</a:t>
            </a:r>
            <a:r>
              <a:rPr lang="en-US" sz="2400" dirty="0">
                <a:solidFill>
                  <a:srgbClr val="000000"/>
                </a:solidFill>
              </a:rPr>
              <a:t> (Blue Screen of Death) in Windows…</a:t>
            </a:r>
            <a:endParaRPr lang="ro-RO" sz="2400" dirty="0">
              <a:solidFill>
                <a:srgbClr val="000000"/>
              </a:solidFill>
            </a:endParaRPr>
          </a:p>
        </p:txBody>
      </p:sp>
      <p:sp>
        <p:nvSpPr>
          <p:cNvPr id="70659" name="Text Box 3"/>
          <p:cNvSpPr txBox="1">
            <a:spLocks noChangeArrowheads="1"/>
          </p:cNvSpPr>
          <p:nvPr/>
        </p:nvSpPr>
        <p:spPr bwMode="auto">
          <a:xfrm>
            <a:off x="1619369" y="284202"/>
            <a:ext cx="61530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000" dirty="0"/>
              <a:t>Cooperative vs. preemptive multitasking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304800" y="914400"/>
            <a:ext cx="8686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2400" dirty="0">
                <a:solidFill>
                  <a:srgbClr val="000000"/>
                </a:solidFill>
              </a:rPr>
              <a:t>A much more efficient way of </a:t>
            </a:r>
            <a:r>
              <a:rPr lang="ro-RO" sz="2400" dirty="0">
                <a:solidFill>
                  <a:srgbClr val="000000"/>
                </a:solidFill>
              </a:rPr>
              <a:t>multitasking </a:t>
            </a:r>
            <a:r>
              <a:rPr lang="en-US" sz="2400" dirty="0">
                <a:solidFill>
                  <a:srgbClr val="000000"/>
                </a:solidFill>
              </a:rPr>
              <a:t>is the </a:t>
            </a:r>
            <a:r>
              <a:rPr lang="en-US" sz="2400" b="1" i="1" dirty="0">
                <a:solidFill>
                  <a:srgbClr val="000000"/>
                </a:solidFill>
              </a:rPr>
              <a:t>preemptive multitasking</a:t>
            </a:r>
            <a:r>
              <a:rPr lang="en-US" sz="2400" dirty="0">
                <a:solidFill>
                  <a:srgbClr val="000000"/>
                </a:solidFill>
              </a:rPr>
              <a:t>, implemented in Windows beginning with </a:t>
            </a:r>
            <a:r>
              <a:rPr lang="ro-RO" sz="2400" dirty="0">
                <a:solidFill>
                  <a:srgbClr val="000000"/>
                </a:solidFill>
              </a:rPr>
              <a:t>Windows 9x</a:t>
            </a:r>
            <a:r>
              <a:rPr lang="en-US" sz="2400" dirty="0">
                <a:solidFill>
                  <a:srgbClr val="000000"/>
                </a:solidFill>
              </a:rPr>
              <a:t>.</a:t>
            </a:r>
          </a:p>
          <a:p>
            <a:endParaRPr lang="en-US" sz="2400" dirty="0">
              <a:solidFill>
                <a:srgbClr val="000000"/>
              </a:solidFill>
            </a:endParaRPr>
          </a:p>
          <a:p>
            <a:r>
              <a:rPr lang="en-US" sz="2400" dirty="0">
                <a:solidFill>
                  <a:srgbClr val="000000"/>
                </a:solidFill>
              </a:rPr>
              <a:t>In this case, the OS controls the time allocation of the processor and the programs are running in separate memory spaces</a:t>
            </a:r>
            <a:r>
              <a:rPr lang="ro-RO" sz="2400" dirty="0">
                <a:solidFill>
                  <a:srgbClr val="000000"/>
                </a:solidFill>
              </a:rPr>
              <a:t>. </a:t>
            </a:r>
            <a:r>
              <a:rPr lang="en-US" sz="2400" dirty="0">
                <a:solidFill>
                  <a:srgbClr val="000000"/>
                </a:solidFill>
              </a:rPr>
              <a:t>In this way, a program cannot monopolize the whole system and, if it’s blocking, it will not affect other programs</a:t>
            </a:r>
            <a:r>
              <a:rPr lang="ro-RO" sz="2400" dirty="0">
                <a:solidFill>
                  <a:srgbClr val="000000"/>
                </a:solidFill>
              </a:rPr>
              <a:t>.  </a:t>
            </a:r>
          </a:p>
          <a:p>
            <a:endParaRPr lang="en-US" sz="2400" dirty="0">
              <a:solidFill>
                <a:srgbClr val="000000"/>
              </a:solidFill>
            </a:endParaRPr>
          </a:p>
          <a:p>
            <a:r>
              <a:rPr lang="en-US" sz="2400" dirty="0">
                <a:solidFill>
                  <a:srgbClr val="000000"/>
                </a:solidFill>
              </a:rPr>
              <a:t>In </a:t>
            </a:r>
            <a:r>
              <a:rPr lang="ro-RO" sz="2400" dirty="0">
                <a:solidFill>
                  <a:srgbClr val="000000"/>
                </a:solidFill>
              </a:rPr>
              <a:t>Windows Task Manager (</a:t>
            </a:r>
            <a:r>
              <a:rPr lang="en-US" sz="2400" dirty="0">
                <a:solidFill>
                  <a:srgbClr val="000000"/>
                </a:solidFill>
              </a:rPr>
              <a:t>beginning with </a:t>
            </a:r>
            <a:r>
              <a:rPr lang="ro-RO" sz="2400" dirty="0">
                <a:solidFill>
                  <a:srgbClr val="000000"/>
                </a:solidFill>
              </a:rPr>
              <a:t>Win 2000/XP)</a:t>
            </a:r>
            <a:r>
              <a:rPr lang="en-US" sz="2400" dirty="0">
                <a:solidFill>
                  <a:srgbClr val="000000"/>
                </a:solidFill>
              </a:rPr>
              <a:t> users can see all the processes and programs that are running on a system, together with the process id’s </a:t>
            </a:r>
            <a:r>
              <a:rPr lang="ro-RO" sz="2400" dirty="0">
                <a:solidFill>
                  <a:srgbClr val="000000"/>
                </a:solidFill>
              </a:rPr>
              <a:t>(PID</a:t>
            </a:r>
            <a:r>
              <a:rPr lang="en-US" sz="2400" dirty="0">
                <a:solidFill>
                  <a:srgbClr val="000000"/>
                </a:solidFill>
              </a:rPr>
              <a:t>s</a:t>
            </a:r>
            <a:r>
              <a:rPr lang="ro-RO" sz="2400" dirty="0">
                <a:solidFill>
                  <a:srgbClr val="000000"/>
                </a:solidFill>
              </a:rPr>
              <a:t>) </a:t>
            </a:r>
            <a:r>
              <a:rPr lang="en-US" sz="2400" dirty="0">
                <a:solidFill>
                  <a:srgbClr val="000000"/>
                </a:solidFill>
              </a:rPr>
              <a:t>used by the OS to distinct among the running processes</a:t>
            </a:r>
            <a:r>
              <a:rPr lang="ro-RO" sz="2400" dirty="0">
                <a:solidFill>
                  <a:srgbClr val="000000"/>
                </a:solidFill>
              </a:rPr>
              <a:t>. </a:t>
            </a:r>
          </a:p>
          <a:p>
            <a:endParaRPr lang="en-US" sz="2400" dirty="0">
              <a:solidFill>
                <a:srgbClr val="000000"/>
              </a:solidFill>
              <a:latin typeface="Arial" charset="0"/>
            </a:endParaRPr>
          </a:p>
        </p:txBody>
      </p:sp>
      <p:sp>
        <p:nvSpPr>
          <p:cNvPr id="92163" name="Text Box 3"/>
          <p:cNvSpPr txBox="1">
            <a:spLocks noChangeArrowheads="1"/>
          </p:cNvSpPr>
          <p:nvPr/>
        </p:nvSpPr>
        <p:spPr bwMode="auto">
          <a:xfrm>
            <a:off x="1524000" y="136525"/>
            <a:ext cx="61530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000" dirty="0"/>
              <a:t>Cooperative vs. preemptive multitasking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a:latin typeface="Garamond" pitchFamily="18" charset="0"/>
              </a:rPr>
              <a:t>Basic </a:t>
            </a:r>
            <a:r>
              <a:rPr lang="ro-RO" dirty="0">
                <a:latin typeface="Garamond" pitchFamily="18" charset="0"/>
              </a:rPr>
              <a:t>Unix/Linux</a:t>
            </a:r>
            <a:r>
              <a:rPr lang="en-US" dirty="0">
                <a:latin typeface="Garamond" pitchFamily="18" charset="0"/>
              </a:rPr>
              <a:t> commands</a:t>
            </a:r>
          </a:p>
        </p:txBody>
      </p:sp>
      <p:sp>
        <p:nvSpPr>
          <p:cNvPr id="94211" name="Rectangle 3"/>
          <p:cNvSpPr>
            <a:spLocks noGrp="1" noChangeArrowheads="1"/>
          </p:cNvSpPr>
          <p:nvPr>
            <p:ph type="body" idx="1"/>
          </p:nvPr>
        </p:nvSpPr>
        <p:spPr>
          <a:xfrm>
            <a:off x="457200" y="1447800"/>
            <a:ext cx="8229600" cy="4876800"/>
          </a:xfrm>
        </p:spPr>
        <p:txBody>
          <a:bodyPr/>
          <a:lstStyle/>
          <a:p>
            <a:r>
              <a:rPr lang="en-US" sz="2800" b="1" dirty="0">
                <a:latin typeface="Garamond" pitchFamily="18" charset="0"/>
              </a:rPr>
              <a:t>pw</a:t>
            </a:r>
            <a:r>
              <a:rPr lang="ro-RO" sz="2800" b="1" dirty="0">
                <a:latin typeface="Garamond" pitchFamily="18" charset="0"/>
              </a:rPr>
              <a:t>d</a:t>
            </a:r>
            <a:r>
              <a:rPr lang="ro-RO" sz="2800" dirty="0">
                <a:latin typeface="Garamond" pitchFamily="18" charset="0"/>
              </a:rPr>
              <a:t> (</a:t>
            </a:r>
            <a:r>
              <a:rPr lang="en-US" sz="2800" dirty="0">
                <a:latin typeface="Garamond" pitchFamily="18" charset="0"/>
              </a:rPr>
              <a:t>print working</a:t>
            </a:r>
            <a:r>
              <a:rPr lang="ro-RO" sz="2800" dirty="0">
                <a:latin typeface="Garamond" pitchFamily="18" charset="0"/>
              </a:rPr>
              <a:t> directory) – </a:t>
            </a:r>
            <a:r>
              <a:rPr lang="en-US" sz="2800" dirty="0">
                <a:latin typeface="Garamond" pitchFamily="18" charset="0"/>
              </a:rPr>
              <a:t>used to display the current working directory</a:t>
            </a:r>
            <a:endParaRPr lang="ro-RO" sz="2800" dirty="0">
              <a:latin typeface="Garamond" pitchFamily="18" charset="0"/>
            </a:endParaRPr>
          </a:p>
          <a:p>
            <a:r>
              <a:rPr lang="ro-RO" sz="2800" b="1" dirty="0">
                <a:latin typeface="Garamond" pitchFamily="18" charset="0"/>
              </a:rPr>
              <a:t>ls</a:t>
            </a:r>
            <a:r>
              <a:rPr lang="ro-RO" sz="2800" dirty="0">
                <a:latin typeface="Garamond" pitchFamily="18" charset="0"/>
              </a:rPr>
              <a:t> (list) – </a:t>
            </a:r>
            <a:r>
              <a:rPr lang="en-US" sz="2800" dirty="0">
                <a:latin typeface="Garamond" pitchFamily="18" charset="0"/>
              </a:rPr>
              <a:t>used to display the content of a directory</a:t>
            </a:r>
            <a:endParaRPr lang="ro-RO" sz="2800" dirty="0">
              <a:latin typeface="Garamond" pitchFamily="18" charset="0"/>
            </a:endParaRPr>
          </a:p>
          <a:p>
            <a:r>
              <a:rPr lang="ro-RO" sz="2800" dirty="0">
                <a:latin typeface="Garamond" pitchFamily="18" charset="0"/>
              </a:rPr>
              <a:t>ls </a:t>
            </a:r>
            <a:endParaRPr lang="en-US" sz="2800" dirty="0">
              <a:latin typeface="Garamond" pitchFamily="18" charset="0"/>
            </a:endParaRPr>
          </a:p>
          <a:p>
            <a:r>
              <a:rPr lang="ro-RO" sz="2800" dirty="0">
                <a:latin typeface="Garamond" pitchFamily="18" charset="0"/>
              </a:rPr>
              <a:t>ls –l</a:t>
            </a:r>
            <a:r>
              <a:rPr lang="en-US" sz="2800" dirty="0">
                <a:latin typeface="Garamond" pitchFamily="18" charset="0"/>
              </a:rPr>
              <a:t>S</a:t>
            </a:r>
          </a:p>
          <a:p>
            <a:r>
              <a:rPr lang="ro-RO" sz="2800" dirty="0">
                <a:latin typeface="Garamond" pitchFamily="18" charset="0"/>
              </a:rPr>
              <a:t>ls –l</a:t>
            </a:r>
            <a:r>
              <a:rPr lang="en-US" sz="2800" dirty="0" err="1">
                <a:latin typeface="Garamond" pitchFamily="18" charset="0"/>
              </a:rPr>
              <a:t>Sr</a:t>
            </a:r>
            <a:endParaRPr lang="en-US" sz="2800" dirty="0">
              <a:latin typeface="Garamond" pitchFamily="18" charset="0"/>
            </a:endParaRPr>
          </a:p>
          <a:p>
            <a:r>
              <a:rPr lang="ro-RO" sz="2800" dirty="0">
                <a:latin typeface="Garamond" pitchFamily="18" charset="0"/>
              </a:rPr>
              <a:t>ls -la</a:t>
            </a:r>
            <a:endParaRPr lang="en-US" sz="2800" dirty="0">
              <a:latin typeface="Garamond" pitchFamily="18" charset="0"/>
            </a:endParaRPr>
          </a:p>
          <a:p>
            <a:r>
              <a:rPr lang="ro-RO" sz="2800" dirty="0">
                <a:latin typeface="Garamond" pitchFamily="18" charset="0"/>
              </a:rPr>
              <a:t>ls -R</a:t>
            </a:r>
            <a:r>
              <a:rPr lang="en-US" sz="2800" dirty="0">
                <a:latin typeface="Garamond" pitchFamily="18" charset="0"/>
              </a:rPr>
              <a:t> </a:t>
            </a:r>
          </a:p>
          <a:p>
            <a:r>
              <a:rPr lang="ro-RO" sz="2800" dirty="0">
                <a:latin typeface="Garamond" pitchFamily="18" charset="0"/>
              </a:rPr>
              <a:t>ls –lR </a:t>
            </a:r>
            <a:r>
              <a:rPr lang="en-US" sz="2800" dirty="0">
                <a:latin typeface="Garamond" pitchFamily="18" charset="0"/>
              </a:rPr>
              <a:t>&gt; alist.txt (see the redirection operators, &gt; and &gt;&gt;)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a:latin typeface="Garamond" pitchFamily="18" charset="0"/>
              </a:rPr>
              <a:t>Basic </a:t>
            </a:r>
            <a:r>
              <a:rPr lang="ro-RO" dirty="0">
                <a:latin typeface="Garamond" pitchFamily="18" charset="0"/>
              </a:rPr>
              <a:t>Unix/Linux</a:t>
            </a:r>
            <a:r>
              <a:rPr lang="en-US" dirty="0">
                <a:latin typeface="Garamond" pitchFamily="18" charset="0"/>
              </a:rPr>
              <a:t> commands</a:t>
            </a:r>
          </a:p>
        </p:txBody>
      </p:sp>
      <p:sp>
        <p:nvSpPr>
          <p:cNvPr id="95235" name="Rectangle 3"/>
          <p:cNvSpPr>
            <a:spLocks noGrp="1" noChangeArrowheads="1"/>
          </p:cNvSpPr>
          <p:nvPr>
            <p:ph type="body" idx="1"/>
          </p:nvPr>
        </p:nvSpPr>
        <p:spPr/>
        <p:txBody>
          <a:bodyPr/>
          <a:lstStyle/>
          <a:p>
            <a:r>
              <a:rPr lang="en-US" b="1" dirty="0">
                <a:latin typeface="Garamond" pitchFamily="18" charset="0"/>
              </a:rPr>
              <a:t>mv</a:t>
            </a:r>
            <a:r>
              <a:rPr lang="ro-RO" dirty="0">
                <a:latin typeface="Garamond" pitchFamily="18" charset="0"/>
              </a:rPr>
              <a:t> (</a:t>
            </a:r>
            <a:r>
              <a:rPr lang="en-US" dirty="0">
                <a:latin typeface="Garamond" pitchFamily="18" charset="0"/>
              </a:rPr>
              <a:t>move</a:t>
            </a:r>
            <a:r>
              <a:rPr lang="ro-RO" dirty="0">
                <a:latin typeface="Garamond" pitchFamily="18" charset="0"/>
              </a:rPr>
              <a:t>) – </a:t>
            </a:r>
            <a:r>
              <a:rPr lang="en-US" dirty="0">
                <a:latin typeface="Garamond" pitchFamily="18" charset="0"/>
              </a:rPr>
              <a:t>used to rename a file</a:t>
            </a:r>
          </a:p>
          <a:p>
            <a:r>
              <a:rPr lang="en-US" dirty="0">
                <a:latin typeface="Garamond" pitchFamily="18" charset="0"/>
              </a:rPr>
              <a:t>mv file1 file2</a:t>
            </a:r>
          </a:p>
          <a:p>
            <a:r>
              <a:rPr lang="en-US" dirty="0">
                <a:latin typeface="Garamond" pitchFamily="18" charset="0"/>
              </a:rPr>
              <a:t>mv file1 dir1</a:t>
            </a:r>
            <a:endParaRPr lang="ro-RO" dirty="0">
              <a:latin typeface="Garamond" pitchFamily="18" charset="0"/>
            </a:endParaRPr>
          </a:p>
          <a:p>
            <a:r>
              <a:rPr lang="en-US" b="1" dirty="0" err="1">
                <a:latin typeface="Garamond" pitchFamily="18" charset="0"/>
              </a:rPr>
              <a:t>cp</a:t>
            </a:r>
            <a:r>
              <a:rPr lang="ro-RO" dirty="0">
                <a:latin typeface="Garamond" pitchFamily="18" charset="0"/>
              </a:rPr>
              <a:t> (</a:t>
            </a:r>
            <a:r>
              <a:rPr lang="en-US" dirty="0">
                <a:latin typeface="Garamond" pitchFamily="18" charset="0"/>
              </a:rPr>
              <a:t>copy</a:t>
            </a:r>
            <a:r>
              <a:rPr lang="ro-RO" dirty="0">
                <a:latin typeface="Garamond" pitchFamily="18" charset="0"/>
              </a:rPr>
              <a:t>) – </a:t>
            </a:r>
            <a:r>
              <a:rPr lang="en-US" dirty="0">
                <a:latin typeface="Garamond" pitchFamily="18" charset="0"/>
              </a:rPr>
              <a:t>used to copy a file</a:t>
            </a:r>
          </a:p>
          <a:p>
            <a:r>
              <a:rPr lang="en-US" dirty="0" err="1">
                <a:latin typeface="Garamond" pitchFamily="18" charset="0"/>
              </a:rPr>
              <a:t>cp</a:t>
            </a:r>
            <a:r>
              <a:rPr lang="en-US" dirty="0">
                <a:latin typeface="Garamond" pitchFamily="18" charset="0"/>
              </a:rPr>
              <a:t> file1 file2</a:t>
            </a:r>
          </a:p>
          <a:p>
            <a:r>
              <a:rPr lang="en-US" dirty="0" err="1">
                <a:latin typeface="Garamond" pitchFamily="18" charset="0"/>
              </a:rPr>
              <a:t>cp</a:t>
            </a:r>
            <a:r>
              <a:rPr lang="en-US" dirty="0">
                <a:latin typeface="Garamond" pitchFamily="18" charset="0"/>
              </a:rPr>
              <a:t> –r (for a recursive copy)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dirty="0">
                <a:latin typeface="Garamond" pitchFamily="18" charset="0"/>
              </a:rPr>
              <a:t>Basic </a:t>
            </a:r>
            <a:r>
              <a:rPr lang="ro-RO" dirty="0">
                <a:latin typeface="Garamond" pitchFamily="18" charset="0"/>
              </a:rPr>
              <a:t>Unix/Linux</a:t>
            </a:r>
            <a:r>
              <a:rPr lang="en-US" dirty="0">
                <a:latin typeface="Garamond" pitchFamily="18" charset="0"/>
              </a:rPr>
              <a:t> commands</a:t>
            </a:r>
          </a:p>
        </p:txBody>
      </p:sp>
      <p:sp>
        <p:nvSpPr>
          <p:cNvPr id="96259" name="Rectangle 3"/>
          <p:cNvSpPr>
            <a:spLocks noGrp="1" noChangeArrowheads="1"/>
          </p:cNvSpPr>
          <p:nvPr>
            <p:ph type="body" idx="1"/>
          </p:nvPr>
        </p:nvSpPr>
        <p:spPr/>
        <p:txBody>
          <a:bodyPr/>
          <a:lstStyle/>
          <a:p>
            <a:r>
              <a:rPr lang="en-US" b="1" dirty="0" err="1">
                <a:latin typeface="Garamond" pitchFamily="18" charset="0"/>
              </a:rPr>
              <a:t>rm</a:t>
            </a:r>
            <a:r>
              <a:rPr lang="ro-RO" dirty="0">
                <a:latin typeface="Garamond" pitchFamily="18" charset="0"/>
              </a:rPr>
              <a:t> (</a:t>
            </a:r>
            <a:r>
              <a:rPr lang="en-US" dirty="0">
                <a:latin typeface="Garamond" pitchFamily="18" charset="0"/>
              </a:rPr>
              <a:t>remove</a:t>
            </a:r>
            <a:r>
              <a:rPr lang="ro-RO" dirty="0">
                <a:latin typeface="Garamond" pitchFamily="18" charset="0"/>
              </a:rPr>
              <a:t>) – </a:t>
            </a:r>
            <a:r>
              <a:rPr lang="en-US" dirty="0">
                <a:latin typeface="Garamond" pitchFamily="18" charset="0"/>
              </a:rPr>
              <a:t>used to?... </a:t>
            </a:r>
          </a:p>
          <a:p>
            <a:r>
              <a:rPr lang="en-US" dirty="0" err="1">
                <a:latin typeface="Garamond" pitchFamily="18" charset="0"/>
              </a:rPr>
              <a:t>rm</a:t>
            </a:r>
            <a:r>
              <a:rPr lang="en-US" dirty="0">
                <a:latin typeface="Garamond" pitchFamily="18" charset="0"/>
              </a:rPr>
              <a:t> file2</a:t>
            </a:r>
          </a:p>
          <a:p>
            <a:r>
              <a:rPr lang="en-US" b="1" dirty="0" err="1">
                <a:latin typeface="Garamond" pitchFamily="18" charset="0"/>
              </a:rPr>
              <a:t>rmdir</a:t>
            </a:r>
            <a:r>
              <a:rPr lang="ro-RO" dirty="0">
                <a:latin typeface="Garamond" pitchFamily="18" charset="0"/>
              </a:rPr>
              <a:t> (</a:t>
            </a:r>
            <a:r>
              <a:rPr lang="en-US" dirty="0">
                <a:latin typeface="Garamond" pitchFamily="18" charset="0"/>
              </a:rPr>
              <a:t>remove directory</a:t>
            </a:r>
            <a:r>
              <a:rPr lang="ro-RO" dirty="0">
                <a:latin typeface="Garamond" pitchFamily="18" charset="0"/>
              </a:rPr>
              <a:t>) – </a:t>
            </a:r>
            <a:r>
              <a:rPr lang="en-US" dirty="0">
                <a:latin typeface="Garamond" pitchFamily="18" charset="0"/>
              </a:rPr>
              <a:t>used to ?... an empty directory</a:t>
            </a:r>
          </a:p>
          <a:p>
            <a:r>
              <a:rPr lang="ro-RO" dirty="0">
                <a:latin typeface="Garamond" pitchFamily="18" charset="0"/>
              </a:rPr>
              <a:t>r</a:t>
            </a:r>
            <a:r>
              <a:rPr lang="en-US" dirty="0" err="1">
                <a:latin typeface="Garamond" pitchFamily="18" charset="0"/>
              </a:rPr>
              <a:t>mdir</a:t>
            </a:r>
            <a:r>
              <a:rPr lang="ro-RO" dirty="0">
                <a:latin typeface="Garamond" pitchFamily="18" charset="0"/>
              </a:rPr>
              <a:t> </a:t>
            </a:r>
            <a:r>
              <a:rPr lang="en-US" dirty="0">
                <a:latin typeface="Garamond" pitchFamily="18" charset="0"/>
              </a:rPr>
              <a:t>empty_</a:t>
            </a:r>
            <a:r>
              <a:rPr lang="ro-RO" dirty="0">
                <a:latin typeface="Garamond" pitchFamily="18" charset="0"/>
              </a:rPr>
              <a:t>dir</a:t>
            </a:r>
          </a:p>
          <a:p>
            <a:r>
              <a:rPr lang="ro-RO" dirty="0">
                <a:latin typeface="Garamond" pitchFamily="18" charset="0"/>
              </a:rPr>
              <a:t>rm –r </a:t>
            </a:r>
            <a:r>
              <a:rPr lang="en-US" dirty="0" err="1">
                <a:latin typeface="Garamond" pitchFamily="18" charset="0"/>
              </a:rPr>
              <a:t>not_empty</a:t>
            </a:r>
            <a:r>
              <a:rPr lang="ro-RO" dirty="0">
                <a:latin typeface="Garamond" pitchFamily="18" charset="0"/>
              </a:rPr>
              <a:t>_</a:t>
            </a:r>
            <a:r>
              <a:rPr lang="en-US" dirty="0" err="1">
                <a:latin typeface="Garamond" pitchFamily="18" charset="0"/>
              </a:rPr>
              <a:t>dir</a:t>
            </a:r>
            <a:endParaRPr lang="en-US" dirty="0">
              <a:latin typeface="Garamond" pitchFamily="18" charset="0"/>
            </a:endParaRPr>
          </a:p>
          <a:p>
            <a:endParaRPr lang="en-US" dirty="0">
              <a:latin typeface="Garamond"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dirty="0">
                <a:latin typeface="Garamond" pitchFamily="18" charset="0"/>
              </a:rPr>
              <a:t>Q 1</a:t>
            </a:r>
          </a:p>
        </p:txBody>
      </p:sp>
      <p:sp>
        <p:nvSpPr>
          <p:cNvPr id="93187" name="Rectangle 3"/>
          <p:cNvSpPr>
            <a:spLocks noGrp="1" noChangeArrowheads="1"/>
          </p:cNvSpPr>
          <p:nvPr>
            <p:ph type="body" idx="1"/>
          </p:nvPr>
        </p:nvSpPr>
        <p:spPr/>
        <p:txBody>
          <a:bodyPr/>
          <a:lstStyle/>
          <a:p>
            <a:r>
              <a:rPr lang="en-US" dirty="0">
                <a:latin typeface="Garamond" pitchFamily="18" charset="0"/>
              </a:rPr>
              <a:t>ls –l | pause</a:t>
            </a:r>
          </a:p>
          <a:p>
            <a:r>
              <a:rPr lang="en-US" dirty="0">
                <a:latin typeface="Garamond" pitchFamily="18" charset="0"/>
              </a:rPr>
              <a:t>cat files &gt; pause</a:t>
            </a:r>
          </a:p>
          <a:p>
            <a:r>
              <a:rPr lang="en-US" dirty="0">
                <a:latin typeface="Garamond" pitchFamily="18" charset="0"/>
              </a:rPr>
              <a:t>cat files | more</a:t>
            </a:r>
          </a:p>
          <a:p>
            <a:r>
              <a:rPr lang="en-US" dirty="0">
                <a:latin typeface="Garamond" pitchFamily="18" charset="0"/>
              </a:rPr>
              <a:t>ls –l | more</a:t>
            </a:r>
          </a:p>
        </p:txBody>
      </p:sp>
      <p:sp>
        <p:nvSpPr>
          <p:cNvPr id="93188" name="Text Box 4"/>
          <p:cNvSpPr txBox="1">
            <a:spLocks noChangeArrowheads="1"/>
          </p:cNvSpPr>
          <p:nvPr/>
        </p:nvSpPr>
        <p:spPr bwMode="auto">
          <a:xfrm>
            <a:off x="669925" y="4116388"/>
            <a:ext cx="81692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a:t>Which of the following commands will list the contents of the current directory screen by screen</a:t>
            </a:r>
            <a:r>
              <a:rPr lang="ro-RO" sz="2400" dirty="0"/>
              <a:t>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latin typeface="Garamond" pitchFamily="18" charset="0"/>
              </a:rPr>
              <a:t>Q </a:t>
            </a:r>
            <a:r>
              <a:rPr lang="ro-RO" dirty="0">
                <a:latin typeface="Garamond" pitchFamily="18" charset="0"/>
              </a:rPr>
              <a:t>2</a:t>
            </a:r>
            <a:endParaRPr lang="en-US" dirty="0">
              <a:latin typeface="Garamond" pitchFamily="18" charset="0"/>
            </a:endParaRPr>
          </a:p>
        </p:txBody>
      </p:sp>
      <p:sp>
        <p:nvSpPr>
          <p:cNvPr id="72707" name="Rectangle 3"/>
          <p:cNvSpPr>
            <a:spLocks noGrp="1" noChangeArrowheads="1"/>
          </p:cNvSpPr>
          <p:nvPr>
            <p:ph type="body" idx="1"/>
          </p:nvPr>
        </p:nvSpPr>
        <p:spPr/>
        <p:txBody>
          <a:bodyPr/>
          <a:lstStyle/>
          <a:p>
            <a:r>
              <a:rPr lang="ro-RO">
                <a:latin typeface="Garamond" pitchFamily="18" charset="0"/>
              </a:rPr>
              <a:t>-w</a:t>
            </a:r>
            <a:endParaRPr lang="en-US">
              <a:latin typeface="Garamond" pitchFamily="18" charset="0"/>
            </a:endParaRPr>
          </a:p>
          <a:p>
            <a:r>
              <a:rPr lang="ro-RO">
                <a:latin typeface="Garamond" pitchFamily="18" charset="0"/>
              </a:rPr>
              <a:t>-i</a:t>
            </a:r>
            <a:endParaRPr lang="en-US">
              <a:latin typeface="Garamond" pitchFamily="18" charset="0"/>
            </a:endParaRPr>
          </a:p>
          <a:p>
            <a:r>
              <a:rPr lang="ro-RO">
                <a:latin typeface="Garamond" pitchFamily="18" charset="0"/>
              </a:rPr>
              <a:t>-r</a:t>
            </a:r>
            <a:endParaRPr lang="en-US">
              <a:latin typeface="Garamond" pitchFamily="18" charset="0"/>
            </a:endParaRPr>
          </a:p>
          <a:p>
            <a:r>
              <a:rPr lang="ro-RO">
                <a:latin typeface="Garamond" pitchFamily="18" charset="0"/>
              </a:rPr>
              <a:t>-F</a:t>
            </a:r>
            <a:endParaRPr lang="en-US">
              <a:latin typeface="Garamond" pitchFamily="18" charset="0"/>
            </a:endParaRPr>
          </a:p>
        </p:txBody>
      </p:sp>
      <p:sp>
        <p:nvSpPr>
          <p:cNvPr id="72708" name="Text Box 4"/>
          <p:cNvSpPr txBox="1">
            <a:spLocks noChangeArrowheads="1"/>
          </p:cNvSpPr>
          <p:nvPr/>
        </p:nvSpPr>
        <p:spPr bwMode="auto">
          <a:xfrm>
            <a:off x="669925" y="4116388"/>
            <a:ext cx="79406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t>If we’d like to copy or move a file in another location and to be warn not to accidentally erase an existing file, what option we may use</a:t>
            </a:r>
            <a:r>
              <a:rPr lang="ro-RO" sz="2400" dirty="0"/>
              <a:t>?</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latin typeface="Garamond" pitchFamily="18" charset="0"/>
              </a:rPr>
              <a:t>Q </a:t>
            </a:r>
            <a:r>
              <a:rPr lang="ro-RO" dirty="0">
                <a:latin typeface="Garamond" pitchFamily="18" charset="0"/>
              </a:rPr>
              <a:t>3</a:t>
            </a:r>
            <a:endParaRPr lang="en-US" dirty="0">
              <a:latin typeface="Garamond" pitchFamily="18" charset="0"/>
            </a:endParaRPr>
          </a:p>
        </p:txBody>
      </p:sp>
      <p:sp>
        <p:nvSpPr>
          <p:cNvPr id="73731" name="Rectangle 3"/>
          <p:cNvSpPr>
            <a:spLocks noGrp="1" noChangeArrowheads="1"/>
          </p:cNvSpPr>
          <p:nvPr>
            <p:ph type="body" idx="1"/>
          </p:nvPr>
        </p:nvSpPr>
        <p:spPr/>
        <p:txBody>
          <a:bodyPr/>
          <a:lstStyle/>
          <a:p>
            <a:r>
              <a:rPr lang="ro-RO" dirty="0">
                <a:latin typeface="Garamond" pitchFamily="18" charset="0"/>
              </a:rPr>
              <a:t>c</a:t>
            </a:r>
            <a:r>
              <a:rPr lang="en-US" dirty="0">
                <a:latin typeface="Garamond" pitchFamily="18" charset="0"/>
              </a:rPr>
              <a:t>p</a:t>
            </a:r>
            <a:r>
              <a:rPr lang="ro-RO" dirty="0">
                <a:latin typeface="Garamond" pitchFamily="18" charset="0"/>
              </a:rPr>
              <a:t>  test  /dir</a:t>
            </a:r>
            <a:r>
              <a:rPr lang="en-US" dirty="0">
                <a:latin typeface="Garamond" pitchFamily="18" charset="0"/>
              </a:rPr>
              <a:t>2</a:t>
            </a:r>
          </a:p>
          <a:p>
            <a:r>
              <a:rPr lang="ro-RO" dirty="0">
                <a:latin typeface="Garamond" pitchFamily="18" charset="0"/>
              </a:rPr>
              <a:t>cp  test  ../dir</a:t>
            </a:r>
            <a:r>
              <a:rPr lang="en-US" dirty="0">
                <a:latin typeface="Garamond" pitchFamily="18" charset="0"/>
              </a:rPr>
              <a:t>2</a:t>
            </a:r>
          </a:p>
          <a:p>
            <a:r>
              <a:rPr lang="ro-RO" dirty="0">
                <a:latin typeface="Garamond" pitchFamily="18" charset="0"/>
              </a:rPr>
              <a:t>copy  test  ../dir</a:t>
            </a:r>
            <a:r>
              <a:rPr lang="en-US" dirty="0">
                <a:latin typeface="Garamond" pitchFamily="18" charset="0"/>
              </a:rPr>
              <a:t>2</a:t>
            </a:r>
          </a:p>
          <a:p>
            <a:r>
              <a:rPr lang="ro-RO" dirty="0">
                <a:latin typeface="Garamond" pitchFamily="18" charset="0"/>
              </a:rPr>
              <a:t>cp /notes dir</a:t>
            </a:r>
            <a:r>
              <a:rPr lang="en-US" dirty="0">
                <a:latin typeface="Garamond" pitchFamily="18" charset="0"/>
              </a:rPr>
              <a:t>2</a:t>
            </a:r>
          </a:p>
        </p:txBody>
      </p:sp>
      <p:sp>
        <p:nvSpPr>
          <p:cNvPr id="73732" name="Text Box 4"/>
          <p:cNvSpPr txBox="1">
            <a:spLocks noChangeArrowheads="1"/>
          </p:cNvSpPr>
          <p:nvPr/>
        </p:nvSpPr>
        <p:spPr bwMode="auto">
          <a:xfrm>
            <a:off x="669925" y="4116388"/>
            <a:ext cx="81692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t>The current directory is </a:t>
            </a:r>
            <a:r>
              <a:rPr lang="ro-RO" sz="2400" b="1" dirty="0"/>
              <a:t>/home/stud1</a:t>
            </a:r>
            <a:r>
              <a:rPr lang="en-US" sz="2400" b="1" dirty="0"/>
              <a:t>010</a:t>
            </a:r>
            <a:r>
              <a:rPr lang="ro-RO" sz="2400" b="1" dirty="0"/>
              <a:t>/dir</a:t>
            </a:r>
            <a:r>
              <a:rPr lang="en-US" sz="2400" b="1" dirty="0"/>
              <a:t>1</a:t>
            </a:r>
            <a:r>
              <a:rPr lang="ro-RO" sz="2400" dirty="0"/>
              <a:t>. </a:t>
            </a:r>
            <a:r>
              <a:rPr lang="en-US" sz="2400" dirty="0"/>
              <a:t>If we want to copy the file </a:t>
            </a:r>
            <a:r>
              <a:rPr lang="ro-RO" sz="2400" b="1" dirty="0"/>
              <a:t>test</a:t>
            </a:r>
            <a:r>
              <a:rPr lang="ro-RO" sz="2400" dirty="0"/>
              <a:t> </a:t>
            </a:r>
            <a:r>
              <a:rPr lang="en-US" sz="2400" dirty="0"/>
              <a:t>from the current directory into </a:t>
            </a:r>
            <a:r>
              <a:rPr lang="en-US" sz="2400" b="1" dirty="0"/>
              <a:t>/home/stud1010/</a:t>
            </a:r>
            <a:r>
              <a:rPr lang="ro-RO" sz="2400" b="1" dirty="0"/>
              <a:t>dir</a:t>
            </a:r>
            <a:r>
              <a:rPr lang="en-US" sz="2400" b="1" dirty="0"/>
              <a:t>2 </a:t>
            </a:r>
            <a:r>
              <a:rPr lang="en-US" sz="2400" dirty="0"/>
              <a:t>directory</a:t>
            </a:r>
            <a:r>
              <a:rPr lang="ro-RO" sz="2400" dirty="0"/>
              <a:t>, </a:t>
            </a:r>
            <a:r>
              <a:rPr lang="en-US" sz="2400" dirty="0"/>
              <a:t>what command we will use</a:t>
            </a:r>
            <a:r>
              <a:rPr lang="ro-RO" sz="2400" dirty="0"/>
              <a:t>?</a:t>
            </a:r>
            <a:endParaRPr lang="en-US" sz="24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2104</TotalTime>
  <Words>1893</Words>
  <Application>Microsoft Office PowerPoint</Application>
  <PresentationFormat>On-screen Show (4:3)</PresentationFormat>
  <Paragraphs>191</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Arial Unicode MS</vt:lpstr>
      <vt:lpstr>Courier New</vt:lpstr>
      <vt:lpstr>Garamond</vt:lpstr>
      <vt:lpstr>Default Design</vt:lpstr>
      <vt:lpstr>Operating systems</vt:lpstr>
      <vt:lpstr>(Instead of) Introduction</vt:lpstr>
      <vt:lpstr>Basic Unix/Linux commands</vt:lpstr>
      <vt:lpstr>Basic Unix/Linux commands</vt:lpstr>
      <vt:lpstr>Basic Unix/Linux commands</vt:lpstr>
      <vt:lpstr>Basic Unix/Linux commands</vt:lpstr>
      <vt:lpstr>Q 1</vt:lpstr>
      <vt:lpstr>Q 2</vt:lpstr>
      <vt:lpstr>Q 3</vt:lpstr>
      <vt:lpstr>Q 4</vt:lpstr>
      <vt:lpstr>Q 5</vt:lpstr>
      <vt:lpstr>Q 6</vt:lpstr>
      <vt:lpstr>Control characters in UNIX/Linux</vt:lpstr>
      <vt:lpstr>File types</vt:lpstr>
      <vt:lpstr>How to see the contents of an ASCII text file</vt:lpstr>
      <vt:lpstr>Other commands to work with files</vt:lpstr>
      <vt:lpstr>Other commands to work with files</vt:lpstr>
      <vt:lpstr>Unix commands on short</vt:lpstr>
      <vt:lpstr>The modern OS characteristics</vt:lpstr>
      <vt:lpstr>The modern OS characteristics</vt:lpstr>
      <vt:lpstr>The modern OS characteristics</vt:lpstr>
      <vt:lpstr>The modern OS characteristics</vt:lpstr>
      <vt:lpstr>The modern OS characteristics</vt:lpstr>
      <vt:lpstr>The basic function of an OS</vt:lpstr>
      <vt:lpstr>Operating models </vt:lpstr>
      <vt:lpstr>PowerPoint Presentation</vt:lpstr>
      <vt:lpstr>PowerPoint Presentation</vt:lpstr>
      <vt:lpstr>PowerPoint Presentation</vt:lpstr>
      <vt:lpstr>PowerPoint Presentation</vt:lpstr>
      <vt:lpstr>Multitasking/Multiuser</vt:lpstr>
      <vt:lpstr>Multithreading</vt:lpstr>
      <vt:lpstr>Multiprocessor servers</vt:lpstr>
      <vt:lpstr>PowerPoint Presentation</vt:lpstr>
      <vt:lpstr>PowerPoint Presentation</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RZ</dc:creator>
  <cp:lastModifiedBy>Administrator</cp:lastModifiedBy>
  <cp:revision>348</cp:revision>
  <dcterms:created xsi:type="dcterms:W3CDTF">2005-11-12T19:05:42Z</dcterms:created>
  <dcterms:modified xsi:type="dcterms:W3CDTF">2024-03-06T18:14:22Z</dcterms:modified>
</cp:coreProperties>
</file>